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257" r:id="rId3"/>
    <p:sldId id="258" r:id="rId4"/>
    <p:sldId id="259" r:id="rId5"/>
    <p:sldId id="260" r:id="rId6"/>
    <p:sldId id="261" r:id="rId7"/>
    <p:sldId id="263" r:id="rId8"/>
    <p:sldId id="265" r:id="rId9"/>
    <p:sldId id="275" r:id="rId10"/>
    <p:sldId id="266" r:id="rId11"/>
    <p:sldId id="267" r:id="rId12"/>
    <p:sldId id="268" r:id="rId13"/>
    <p:sldId id="270" r:id="rId14"/>
    <p:sldId id="271" r:id="rId15"/>
    <p:sldId id="274" r:id="rId16"/>
    <p:sldId id="277" r:id="rId17"/>
    <p:sldId id="276"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12D29-0C1A-6448-8EEA-687646DCE71C}" v="17" dt="2026-04-06T15:44:4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snapToObjects="1">
      <p:cViewPr varScale="1">
        <p:scale>
          <a:sx n="121" d="100"/>
          <a:sy n="121" d="100"/>
        </p:scale>
        <p:origin x="1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Reactors</c:v>
                </c:pt>
              </c:strCache>
            </c:strRef>
          </c:tx>
          <c:spPr>
            <a:solidFill>
              <a:srgbClr val="378ADD"/>
            </a:solidFill>
            <a:effectLst/>
          </c:spPr>
          <c:invertIfNegative val="0"/>
          <c:dPt>
            <c:idx val="0"/>
            <c:invertIfNegative val="0"/>
            <c:bubble3D val="0"/>
            <c:extLst>
              <c:ext xmlns:c16="http://schemas.microsoft.com/office/drawing/2014/chart" uri="{C3380CC4-5D6E-409C-BE32-E72D297353CC}">
                <c16:uniqueId val="{00000001-7397-CB4F-89C4-9DB7EB3090B2}"/>
              </c:ext>
            </c:extLst>
          </c:dPt>
          <c:dPt>
            <c:idx val="1"/>
            <c:invertIfNegative val="0"/>
            <c:bubble3D val="0"/>
            <c:extLst>
              <c:ext xmlns:c16="http://schemas.microsoft.com/office/drawing/2014/chart" uri="{C3380CC4-5D6E-409C-BE32-E72D297353CC}">
                <c16:uniqueId val="{00000003-7397-CB4F-89C4-9DB7EB3090B2}"/>
              </c:ext>
            </c:extLst>
          </c:dPt>
          <c:dPt>
            <c:idx val="2"/>
            <c:invertIfNegative val="0"/>
            <c:bubble3D val="0"/>
            <c:extLst>
              <c:ext xmlns:c16="http://schemas.microsoft.com/office/drawing/2014/chart" uri="{C3380CC4-5D6E-409C-BE32-E72D297353CC}">
                <c16:uniqueId val="{00000005-7397-CB4F-89C4-9DB7EB3090B2}"/>
              </c:ext>
            </c:extLst>
          </c:dPt>
          <c:dPt>
            <c:idx val="3"/>
            <c:invertIfNegative val="0"/>
            <c:bubble3D val="0"/>
            <c:extLst>
              <c:ext xmlns:c16="http://schemas.microsoft.com/office/drawing/2014/chart" uri="{C3380CC4-5D6E-409C-BE32-E72D297353CC}">
                <c16:uniqueId val="{00000007-7397-CB4F-89C4-9DB7EB3090B2}"/>
              </c:ext>
            </c:extLst>
          </c:dPt>
          <c:dPt>
            <c:idx val="4"/>
            <c:invertIfNegative val="0"/>
            <c:bubble3D val="0"/>
            <c:extLst>
              <c:ext xmlns:c16="http://schemas.microsoft.com/office/drawing/2014/chart" uri="{C3380CC4-5D6E-409C-BE32-E72D297353CC}">
                <c16:uniqueId val="{00000009-7397-CB4F-89C4-9DB7EB3090B2}"/>
              </c:ext>
            </c:extLst>
          </c:dPt>
          <c:dPt>
            <c:idx val="5"/>
            <c:invertIfNegative val="0"/>
            <c:bubble3D val="0"/>
            <c:extLst>
              <c:ext xmlns:c16="http://schemas.microsoft.com/office/drawing/2014/chart" uri="{C3380CC4-5D6E-409C-BE32-E72D297353CC}">
                <c16:uniqueId val="{0000000B-7397-CB4F-89C4-9DB7EB3090B2}"/>
              </c:ext>
            </c:extLst>
          </c:dPt>
          <c:dPt>
            <c:idx val="6"/>
            <c:invertIfNegative val="0"/>
            <c:bubble3D val="0"/>
            <c:extLst>
              <c:ext xmlns:c16="http://schemas.microsoft.com/office/drawing/2014/chart" uri="{C3380CC4-5D6E-409C-BE32-E72D297353CC}">
                <c16:uniqueId val="{0000000D-7397-CB4F-89C4-9DB7EB3090B2}"/>
              </c:ext>
            </c:extLst>
          </c:dPt>
          <c:dPt>
            <c:idx val="7"/>
            <c:invertIfNegative val="0"/>
            <c:bubble3D val="0"/>
            <c:extLst>
              <c:ext xmlns:c16="http://schemas.microsoft.com/office/drawing/2014/chart" uri="{C3380CC4-5D6E-409C-BE32-E72D297353CC}">
                <c16:uniqueId val="{0000000F-7397-CB4F-89C4-9DB7EB3090B2}"/>
              </c:ext>
            </c:extLst>
          </c:dPt>
          <c:dPt>
            <c:idx val="8"/>
            <c:invertIfNegative val="0"/>
            <c:bubble3D val="0"/>
            <c:extLst>
              <c:ext xmlns:c16="http://schemas.microsoft.com/office/drawing/2014/chart" uri="{C3380CC4-5D6E-409C-BE32-E72D297353CC}">
                <c16:uniqueId val="{00000011-7397-CB4F-89C4-9DB7EB3090B2}"/>
              </c:ext>
            </c:extLst>
          </c:dPt>
          <c:dPt>
            <c:idx val="9"/>
            <c:invertIfNegative val="0"/>
            <c:bubble3D val="0"/>
            <c:extLst>
              <c:ext xmlns:c16="http://schemas.microsoft.com/office/drawing/2014/chart" uri="{C3380CC4-5D6E-409C-BE32-E72D297353CC}">
                <c16:uniqueId val="{00000013-7397-CB4F-89C4-9DB7EB3090B2}"/>
              </c:ext>
            </c:extLst>
          </c:dPt>
          <c:dPt>
            <c:idx val="10"/>
            <c:invertIfNegative val="0"/>
            <c:bubble3D val="0"/>
            <c:spPr>
              <a:solidFill>
                <a:srgbClr val="1D9E75"/>
              </a:solidFill>
              <a:effectLst/>
            </c:spPr>
            <c:extLst>
              <c:ext xmlns:c16="http://schemas.microsoft.com/office/drawing/2014/chart" uri="{C3380CC4-5D6E-409C-BE32-E72D297353CC}">
                <c16:uniqueId val="{00000015-7397-CB4F-89C4-9DB7EB3090B2}"/>
              </c:ext>
            </c:extLst>
          </c:dPt>
          <c:dPt>
            <c:idx val="11"/>
            <c:invertIfNegative val="0"/>
            <c:bubble3D val="0"/>
            <c:spPr>
              <a:solidFill>
                <a:srgbClr val="1D9E75"/>
              </a:solidFill>
              <a:effectLst/>
            </c:spPr>
            <c:extLst>
              <c:ext xmlns:c16="http://schemas.microsoft.com/office/drawing/2014/chart" uri="{C3380CC4-5D6E-409C-BE32-E72D297353CC}">
                <c16:uniqueId val="{00000017-7397-CB4F-89C4-9DB7EB3090B2}"/>
              </c:ext>
            </c:extLst>
          </c:dPt>
          <c:dPt>
            <c:idx val="12"/>
            <c:invertIfNegative val="0"/>
            <c:bubble3D val="0"/>
            <c:spPr>
              <a:solidFill>
                <a:srgbClr val="1D9E75"/>
              </a:solidFill>
              <a:effectLst/>
            </c:spPr>
            <c:extLst>
              <c:ext xmlns:c16="http://schemas.microsoft.com/office/drawing/2014/chart" uri="{C3380CC4-5D6E-409C-BE32-E72D297353CC}">
                <c16:uniqueId val="{00000019-7397-CB4F-89C4-9DB7EB3090B2}"/>
              </c:ext>
            </c:extLst>
          </c:dPt>
          <c:dPt>
            <c:idx val="13"/>
            <c:invertIfNegative val="0"/>
            <c:bubble3D val="0"/>
            <c:spPr>
              <a:solidFill>
                <a:srgbClr val="1D9E75"/>
              </a:solidFill>
              <a:effectLst/>
            </c:spPr>
            <c:extLst>
              <c:ext xmlns:c16="http://schemas.microsoft.com/office/drawing/2014/chart" uri="{C3380CC4-5D6E-409C-BE32-E72D297353CC}">
                <c16:uniqueId val="{0000001B-7397-CB4F-89C4-9DB7EB3090B2}"/>
              </c:ext>
            </c:extLst>
          </c:dPt>
          <c:dPt>
            <c:idx val="14"/>
            <c:invertIfNegative val="0"/>
            <c:bubble3D val="0"/>
            <c:spPr>
              <a:solidFill>
                <a:srgbClr val="1D9E75"/>
              </a:solidFill>
              <a:effectLst/>
            </c:spPr>
            <c:extLst>
              <c:ext xmlns:c16="http://schemas.microsoft.com/office/drawing/2014/chart" uri="{C3380CC4-5D6E-409C-BE32-E72D297353CC}">
                <c16:uniqueId val="{0000001D-7397-CB4F-89C4-9DB7EB3090B2}"/>
              </c:ext>
            </c:extLst>
          </c:dPt>
          <c:dPt>
            <c:idx val="15"/>
            <c:invertIfNegative val="0"/>
            <c:bubble3D val="0"/>
            <c:spPr>
              <a:solidFill>
                <a:srgbClr val="1D9E75"/>
              </a:solidFill>
              <a:effectLst/>
            </c:spPr>
            <c:extLst>
              <c:ext xmlns:c16="http://schemas.microsoft.com/office/drawing/2014/chart" uri="{C3380CC4-5D6E-409C-BE32-E72D297353CC}">
                <c16:uniqueId val="{0000001F-7397-CB4F-89C4-9DB7EB3090B2}"/>
              </c:ext>
            </c:extLst>
          </c:dPt>
          <c:dPt>
            <c:idx val="16"/>
            <c:invertIfNegative val="0"/>
            <c:bubble3D val="0"/>
            <c:spPr>
              <a:solidFill>
                <a:srgbClr val="1D9E75"/>
              </a:solidFill>
              <a:effectLst/>
            </c:spPr>
            <c:extLst>
              <c:ext xmlns:c16="http://schemas.microsoft.com/office/drawing/2014/chart" uri="{C3380CC4-5D6E-409C-BE32-E72D297353CC}">
                <c16:uniqueId val="{00000021-7397-CB4F-89C4-9DB7EB3090B2}"/>
              </c:ext>
            </c:extLst>
          </c:dPt>
          <c:dPt>
            <c:idx val="17"/>
            <c:invertIfNegative val="0"/>
            <c:bubble3D val="0"/>
            <c:spPr>
              <a:solidFill>
                <a:srgbClr val="1D9E75"/>
              </a:solidFill>
              <a:effectLst/>
            </c:spPr>
            <c:extLst>
              <c:ext xmlns:c16="http://schemas.microsoft.com/office/drawing/2014/chart" uri="{C3380CC4-5D6E-409C-BE32-E72D297353CC}">
                <c16:uniqueId val="{00000023-7397-CB4F-89C4-9DB7EB3090B2}"/>
              </c:ext>
            </c:extLst>
          </c:dPt>
          <c:dPt>
            <c:idx val="18"/>
            <c:invertIfNegative val="0"/>
            <c:bubble3D val="0"/>
            <c:spPr>
              <a:solidFill>
                <a:srgbClr val="1D9E75"/>
              </a:solidFill>
              <a:effectLst/>
            </c:spPr>
            <c:extLst>
              <c:ext xmlns:c16="http://schemas.microsoft.com/office/drawing/2014/chart" uri="{C3380CC4-5D6E-409C-BE32-E72D297353CC}">
                <c16:uniqueId val="{00000025-7397-CB4F-89C4-9DB7EB3090B2}"/>
              </c:ext>
            </c:extLst>
          </c:dPt>
          <c:dPt>
            <c:idx val="19"/>
            <c:invertIfNegative val="0"/>
            <c:bubble3D val="0"/>
            <c:spPr>
              <a:solidFill>
                <a:srgbClr val="1D9E75"/>
              </a:solidFill>
              <a:effectLst/>
            </c:spPr>
            <c:extLst>
              <c:ext xmlns:c16="http://schemas.microsoft.com/office/drawing/2014/chart" uri="{C3380CC4-5D6E-409C-BE32-E72D297353CC}">
                <c16:uniqueId val="{00000027-7397-CB4F-89C4-9DB7EB3090B2}"/>
              </c:ext>
            </c:extLst>
          </c:dPt>
          <c:dPt>
            <c:idx val="20"/>
            <c:invertIfNegative val="0"/>
            <c:bubble3D val="0"/>
            <c:spPr>
              <a:solidFill>
                <a:srgbClr val="D85A30"/>
              </a:solidFill>
              <a:effectLst/>
            </c:spPr>
            <c:extLst>
              <c:ext xmlns:c16="http://schemas.microsoft.com/office/drawing/2014/chart" uri="{C3380CC4-5D6E-409C-BE32-E72D297353CC}">
                <c16:uniqueId val="{00000029-7397-CB4F-89C4-9DB7EB3090B2}"/>
              </c:ext>
            </c:extLst>
          </c:dPt>
          <c:dPt>
            <c:idx val="21"/>
            <c:invertIfNegative val="0"/>
            <c:bubble3D val="0"/>
            <c:spPr>
              <a:solidFill>
                <a:srgbClr val="D85A30"/>
              </a:solidFill>
              <a:effectLst/>
            </c:spPr>
            <c:extLst>
              <c:ext xmlns:c16="http://schemas.microsoft.com/office/drawing/2014/chart" uri="{C3380CC4-5D6E-409C-BE32-E72D297353CC}">
                <c16:uniqueId val="{0000002B-7397-CB4F-89C4-9DB7EB3090B2}"/>
              </c:ext>
            </c:extLst>
          </c:dPt>
          <c:dPt>
            <c:idx val="22"/>
            <c:invertIfNegative val="0"/>
            <c:bubble3D val="0"/>
            <c:spPr>
              <a:solidFill>
                <a:srgbClr val="D85A30"/>
              </a:solidFill>
              <a:effectLst/>
            </c:spPr>
            <c:extLst>
              <c:ext xmlns:c16="http://schemas.microsoft.com/office/drawing/2014/chart" uri="{C3380CC4-5D6E-409C-BE32-E72D297353CC}">
                <c16:uniqueId val="{0000002D-7397-CB4F-89C4-9DB7EB3090B2}"/>
              </c:ext>
            </c:extLst>
          </c:dPt>
          <c:dPt>
            <c:idx val="23"/>
            <c:invertIfNegative val="0"/>
            <c:bubble3D val="0"/>
            <c:spPr>
              <a:solidFill>
                <a:srgbClr val="D85A30"/>
              </a:solidFill>
              <a:effectLst/>
            </c:spPr>
            <c:extLst>
              <c:ext xmlns:c16="http://schemas.microsoft.com/office/drawing/2014/chart" uri="{C3380CC4-5D6E-409C-BE32-E72D297353CC}">
                <c16:uniqueId val="{0000002F-7397-CB4F-89C4-9DB7EB3090B2}"/>
              </c:ext>
            </c:extLst>
          </c:dPt>
          <c:dPt>
            <c:idx val="24"/>
            <c:invertIfNegative val="0"/>
            <c:bubble3D val="0"/>
            <c:spPr>
              <a:solidFill>
                <a:srgbClr val="D85A30"/>
              </a:solidFill>
              <a:effectLst/>
            </c:spPr>
            <c:extLst>
              <c:ext xmlns:c16="http://schemas.microsoft.com/office/drawing/2014/chart" uri="{C3380CC4-5D6E-409C-BE32-E72D297353CC}">
                <c16:uniqueId val="{00000031-7397-CB4F-89C4-9DB7EB3090B2}"/>
              </c:ext>
            </c:extLst>
          </c:dPt>
          <c:dPt>
            <c:idx val="25"/>
            <c:invertIfNegative val="0"/>
            <c:bubble3D val="0"/>
            <c:spPr>
              <a:solidFill>
                <a:srgbClr val="D85A30"/>
              </a:solidFill>
              <a:effectLst/>
            </c:spPr>
            <c:extLst>
              <c:ext xmlns:c16="http://schemas.microsoft.com/office/drawing/2014/chart" uri="{C3380CC4-5D6E-409C-BE32-E72D297353CC}">
                <c16:uniqueId val="{00000033-7397-CB4F-89C4-9DB7EB3090B2}"/>
              </c:ext>
            </c:extLst>
          </c:dPt>
          <c:dPt>
            <c:idx val="26"/>
            <c:invertIfNegative val="0"/>
            <c:bubble3D val="0"/>
            <c:spPr>
              <a:solidFill>
                <a:srgbClr val="D85A30"/>
              </a:solidFill>
              <a:effectLst/>
            </c:spPr>
            <c:extLst>
              <c:ext xmlns:c16="http://schemas.microsoft.com/office/drawing/2014/chart" uri="{C3380CC4-5D6E-409C-BE32-E72D297353CC}">
                <c16:uniqueId val="{00000035-7397-CB4F-89C4-9DB7EB3090B2}"/>
              </c:ext>
            </c:extLst>
          </c:dPt>
          <c:dPt>
            <c:idx val="27"/>
            <c:invertIfNegative val="0"/>
            <c:bubble3D val="0"/>
            <c:spPr>
              <a:solidFill>
                <a:srgbClr val="D85A30"/>
              </a:solidFill>
              <a:effectLst/>
            </c:spPr>
            <c:extLst>
              <c:ext xmlns:c16="http://schemas.microsoft.com/office/drawing/2014/chart" uri="{C3380CC4-5D6E-409C-BE32-E72D297353CC}">
                <c16:uniqueId val="{00000037-7397-CB4F-89C4-9DB7EB3090B2}"/>
              </c:ext>
            </c:extLst>
          </c:dPt>
          <c:dPt>
            <c:idx val="28"/>
            <c:invertIfNegative val="0"/>
            <c:bubble3D val="0"/>
            <c:spPr>
              <a:solidFill>
                <a:srgbClr val="D85A30"/>
              </a:solidFill>
              <a:effectLst/>
            </c:spPr>
            <c:extLst>
              <c:ext xmlns:c16="http://schemas.microsoft.com/office/drawing/2014/chart" uri="{C3380CC4-5D6E-409C-BE32-E72D297353CC}">
                <c16:uniqueId val="{00000039-7397-CB4F-89C4-9DB7EB3090B2}"/>
              </c:ext>
            </c:extLst>
          </c:dPt>
          <c:dPt>
            <c:idx val="29"/>
            <c:invertIfNegative val="0"/>
            <c:bubble3D val="0"/>
            <c:spPr>
              <a:solidFill>
                <a:srgbClr val="D85A30"/>
              </a:solidFill>
              <a:effectLst/>
            </c:spPr>
            <c:extLst>
              <c:ext xmlns:c16="http://schemas.microsoft.com/office/drawing/2014/chart" uri="{C3380CC4-5D6E-409C-BE32-E72D297353CC}">
                <c16:uniqueId val="{0000003B-7397-CB4F-89C4-9DB7EB3090B2}"/>
              </c:ext>
            </c:extLst>
          </c:dPt>
          <c:dPt>
            <c:idx val="30"/>
            <c:invertIfNegative val="0"/>
            <c:bubble3D val="0"/>
            <c:spPr>
              <a:solidFill>
                <a:srgbClr val="888780"/>
              </a:solidFill>
              <a:effectLst/>
            </c:spPr>
            <c:extLst>
              <c:ext xmlns:c16="http://schemas.microsoft.com/office/drawing/2014/chart" uri="{C3380CC4-5D6E-409C-BE32-E72D297353CC}">
                <c16:uniqueId val="{0000003D-7397-CB4F-89C4-9DB7EB3090B2}"/>
              </c:ext>
            </c:extLst>
          </c:dPt>
          <c:dPt>
            <c:idx val="31"/>
            <c:invertIfNegative val="0"/>
            <c:bubble3D val="0"/>
            <c:spPr>
              <a:solidFill>
                <a:srgbClr val="888780"/>
              </a:solidFill>
              <a:effectLst/>
            </c:spPr>
            <c:extLst>
              <c:ext xmlns:c16="http://schemas.microsoft.com/office/drawing/2014/chart" uri="{C3380CC4-5D6E-409C-BE32-E72D297353CC}">
                <c16:uniqueId val="{0000003F-7397-CB4F-89C4-9DB7EB3090B2}"/>
              </c:ext>
            </c:extLst>
          </c:dPt>
          <c:dPt>
            <c:idx val="32"/>
            <c:invertIfNegative val="0"/>
            <c:bubble3D val="0"/>
            <c:spPr>
              <a:solidFill>
                <a:srgbClr val="888780"/>
              </a:solidFill>
              <a:effectLst/>
            </c:spPr>
            <c:extLst>
              <c:ext xmlns:c16="http://schemas.microsoft.com/office/drawing/2014/chart" uri="{C3380CC4-5D6E-409C-BE32-E72D297353CC}">
                <c16:uniqueId val="{00000041-7397-CB4F-89C4-9DB7EB3090B2}"/>
              </c:ext>
            </c:extLst>
          </c:dPt>
          <c:dPt>
            <c:idx val="33"/>
            <c:invertIfNegative val="0"/>
            <c:bubble3D val="0"/>
            <c:spPr>
              <a:solidFill>
                <a:srgbClr val="888780"/>
              </a:solidFill>
              <a:effectLst/>
            </c:spPr>
            <c:extLst>
              <c:ext xmlns:c16="http://schemas.microsoft.com/office/drawing/2014/chart" uri="{C3380CC4-5D6E-409C-BE32-E72D297353CC}">
                <c16:uniqueId val="{00000043-7397-CB4F-89C4-9DB7EB3090B2}"/>
              </c:ext>
            </c:extLst>
          </c:dPt>
          <c:dPt>
            <c:idx val="34"/>
            <c:invertIfNegative val="0"/>
            <c:bubble3D val="0"/>
            <c:spPr>
              <a:solidFill>
                <a:srgbClr val="888780"/>
              </a:solidFill>
              <a:effectLst/>
            </c:spPr>
            <c:extLst>
              <c:ext xmlns:c16="http://schemas.microsoft.com/office/drawing/2014/chart" uri="{C3380CC4-5D6E-409C-BE32-E72D297353CC}">
                <c16:uniqueId val="{00000045-7397-CB4F-89C4-9DB7EB3090B2}"/>
              </c:ext>
            </c:extLst>
          </c:dPt>
          <c:dPt>
            <c:idx val="35"/>
            <c:invertIfNegative val="0"/>
            <c:bubble3D val="0"/>
            <c:spPr>
              <a:solidFill>
                <a:srgbClr val="888780"/>
              </a:solidFill>
              <a:effectLst/>
            </c:spPr>
            <c:extLst>
              <c:ext xmlns:c16="http://schemas.microsoft.com/office/drawing/2014/chart" uri="{C3380CC4-5D6E-409C-BE32-E72D297353CC}">
                <c16:uniqueId val="{00000047-7397-CB4F-89C4-9DB7EB3090B2}"/>
              </c:ext>
            </c:extLst>
          </c:dPt>
          <c:dPt>
            <c:idx val="36"/>
            <c:invertIfNegative val="0"/>
            <c:bubble3D val="0"/>
            <c:spPr>
              <a:solidFill>
                <a:srgbClr val="888780"/>
              </a:solidFill>
              <a:effectLst/>
            </c:spPr>
            <c:extLst>
              <c:ext xmlns:c16="http://schemas.microsoft.com/office/drawing/2014/chart" uri="{C3380CC4-5D6E-409C-BE32-E72D297353CC}">
                <c16:uniqueId val="{00000049-7397-CB4F-89C4-9DB7EB3090B2}"/>
              </c:ext>
            </c:extLst>
          </c:dPt>
          <c:dPt>
            <c:idx val="37"/>
            <c:invertIfNegative val="0"/>
            <c:bubble3D val="0"/>
            <c:spPr>
              <a:solidFill>
                <a:srgbClr val="888780"/>
              </a:solidFill>
              <a:effectLst/>
            </c:spPr>
            <c:extLst>
              <c:ext xmlns:c16="http://schemas.microsoft.com/office/drawing/2014/chart" uri="{C3380CC4-5D6E-409C-BE32-E72D297353CC}">
                <c16:uniqueId val="{0000004B-7397-CB4F-89C4-9DB7EB3090B2}"/>
              </c:ext>
            </c:extLst>
          </c:dPt>
          <c:dPt>
            <c:idx val="38"/>
            <c:invertIfNegative val="0"/>
            <c:bubble3D val="0"/>
            <c:spPr>
              <a:solidFill>
                <a:srgbClr val="888780"/>
              </a:solidFill>
              <a:effectLst/>
            </c:spPr>
            <c:extLst>
              <c:ext xmlns:c16="http://schemas.microsoft.com/office/drawing/2014/chart" uri="{C3380CC4-5D6E-409C-BE32-E72D297353CC}">
                <c16:uniqueId val="{0000004D-7397-CB4F-89C4-9DB7EB3090B2}"/>
              </c:ext>
            </c:extLst>
          </c:dPt>
          <c:dPt>
            <c:idx val="39"/>
            <c:invertIfNegative val="0"/>
            <c:bubble3D val="0"/>
            <c:spPr>
              <a:solidFill>
                <a:srgbClr val="888780"/>
              </a:solidFill>
              <a:effectLst/>
            </c:spPr>
            <c:extLst>
              <c:ext xmlns:c16="http://schemas.microsoft.com/office/drawing/2014/chart" uri="{C3380CC4-5D6E-409C-BE32-E72D297353CC}">
                <c16:uniqueId val="{0000004F-7397-CB4F-89C4-9DB7EB3090B2}"/>
              </c:ext>
            </c:extLst>
          </c:dPt>
          <c:dPt>
            <c:idx val="40"/>
            <c:invertIfNegative val="0"/>
            <c:bubble3D val="0"/>
            <c:spPr>
              <a:solidFill>
                <a:srgbClr val="888780"/>
              </a:solidFill>
              <a:effectLst/>
            </c:spPr>
            <c:extLst>
              <c:ext xmlns:c16="http://schemas.microsoft.com/office/drawing/2014/chart" uri="{C3380CC4-5D6E-409C-BE32-E72D297353CC}">
                <c16:uniqueId val="{00000051-7397-CB4F-89C4-9DB7EB3090B2}"/>
              </c:ext>
            </c:extLst>
          </c:dPt>
          <c:cat>
            <c:strRef>
              <c:f>Sheet1!$A$2:$A$42</c:f>
              <c:strCache>
                <c:ptCount val="4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strCache>
            </c:strRef>
          </c:cat>
          <c:val>
            <c:numRef>
              <c:f>Sheet1!$B$2:$B$42</c:f>
              <c:numCache>
                <c:formatCode>General</c:formatCode>
                <c:ptCount val="41"/>
                <c:pt idx="0">
                  <c:v>3</c:v>
                </c:pt>
                <c:pt idx="1">
                  <c:v>1</c:v>
                </c:pt>
                <c:pt idx="2">
                  <c:v>3</c:v>
                </c:pt>
                <c:pt idx="3">
                  <c:v>3</c:v>
                </c:pt>
                <c:pt idx="4">
                  <c:v>4</c:v>
                </c:pt>
                <c:pt idx="5">
                  <c:v>5</c:v>
                </c:pt>
                <c:pt idx="6">
                  <c:v>8</c:v>
                </c:pt>
                <c:pt idx="7">
                  <c:v>8</c:v>
                </c:pt>
                <c:pt idx="8">
                  <c:v>5</c:v>
                </c:pt>
                <c:pt idx="9">
                  <c:v>9</c:v>
                </c:pt>
                <c:pt idx="10">
                  <c:v>14</c:v>
                </c:pt>
                <c:pt idx="11">
                  <c:v>13</c:v>
                </c:pt>
                <c:pt idx="12">
                  <c:v>12</c:v>
                </c:pt>
                <c:pt idx="13">
                  <c:v>17</c:v>
                </c:pt>
                <c:pt idx="14">
                  <c:v>18</c:v>
                </c:pt>
                <c:pt idx="15">
                  <c:v>26</c:v>
                </c:pt>
                <c:pt idx="16">
                  <c:v>15</c:v>
                </c:pt>
                <c:pt idx="17">
                  <c:v>16</c:v>
                </c:pt>
                <c:pt idx="18">
                  <c:v>13</c:v>
                </c:pt>
                <c:pt idx="19">
                  <c:v>12</c:v>
                </c:pt>
                <c:pt idx="20">
                  <c:v>17</c:v>
                </c:pt>
                <c:pt idx="21">
                  <c:v>25</c:v>
                </c:pt>
                <c:pt idx="22">
                  <c:v>14</c:v>
                </c:pt>
                <c:pt idx="23">
                  <c:v>23</c:v>
                </c:pt>
                <c:pt idx="24">
                  <c:v>33</c:v>
                </c:pt>
                <c:pt idx="25">
                  <c:v>33</c:v>
                </c:pt>
                <c:pt idx="26">
                  <c:v>17</c:v>
                </c:pt>
                <c:pt idx="27">
                  <c:v>11</c:v>
                </c:pt>
                <c:pt idx="28">
                  <c:v>8</c:v>
                </c:pt>
                <c:pt idx="29">
                  <c:v>10</c:v>
                </c:pt>
                <c:pt idx="30">
                  <c:v>9</c:v>
                </c:pt>
                <c:pt idx="31">
                  <c:v>6</c:v>
                </c:pt>
                <c:pt idx="32">
                  <c:v>5</c:v>
                </c:pt>
                <c:pt idx="33">
                  <c:v>4</c:v>
                </c:pt>
                <c:pt idx="34">
                  <c:v>5</c:v>
                </c:pt>
                <c:pt idx="35">
                  <c:v>7</c:v>
                </c:pt>
                <c:pt idx="36">
                  <c:v>5</c:v>
                </c:pt>
                <c:pt idx="37">
                  <c:v>4</c:v>
                </c:pt>
                <c:pt idx="38">
                  <c:v>3</c:v>
                </c:pt>
                <c:pt idx="39">
                  <c:v>2</c:v>
                </c:pt>
                <c:pt idx="40">
                  <c:v>1</c:v>
                </c:pt>
              </c:numCache>
            </c:numRef>
          </c:val>
          <c:extLst>
            <c:ext xmlns:c16="http://schemas.microsoft.com/office/drawing/2014/chart" uri="{C3380CC4-5D6E-409C-BE32-E72D297353CC}">
              <c16:uniqueId val="{00000052-7397-CB4F-89C4-9DB7EB3090B2}"/>
            </c:ext>
          </c:extLst>
        </c:ser>
        <c:dLbls>
          <c:showLegendKey val="0"/>
          <c:showVal val="0"/>
          <c:showCatName val="0"/>
          <c:showSerName val="0"/>
          <c:showPercent val="0"/>
          <c:showBubbleSize val="0"/>
        </c:dLbls>
        <c:gapWidth val="15"/>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CADCFC"/>
                </a:solidFill>
                <a:latin typeface="Calibri"/>
              </a:defRPr>
            </a:pPr>
            <a:endParaRPr lang="en-US"/>
          </a:p>
        </c:txPr>
        <c:crossAx val="2094734552"/>
        <c:crosses val="autoZero"/>
        <c:auto val="1"/>
        <c:lblAlgn val="ctr"/>
        <c:lblOffset val="100"/>
        <c:noMultiLvlLbl val="1"/>
      </c:catAx>
      <c:valAx>
        <c:axId val="2094734552"/>
        <c:scaling>
          <c:orientation val="minMax"/>
          <c:max val="36"/>
          <c:min val="0"/>
        </c:scaling>
        <c:delete val="0"/>
        <c:axPos val="l"/>
        <c:majorGridlines>
          <c:spPr>
            <a:ln w="6350" cap="flat">
              <a:solidFill>
                <a:srgbClr val="2A3A7E"/>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CADCFC"/>
                </a:solidFill>
                <a:latin typeface="Calibri"/>
              </a:defRPr>
            </a:pPr>
            <a:endParaRPr lang="en-US"/>
          </a:p>
        </c:txPr>
        <c:crossAx val="2094734554"/>
        <c:crosses val="autoZero"/>
        <c:crossBetween val="between"/>
        <c:majorUnit val="5"/>
      </c:valAx>
      <c:spPr>
        <a:solidFill>
          <a:srgbClr val="1E2761"/>
        </a:solidFill>
        <a:ln>
          <a:noFill/>
        </a:ln>
        <a:effectLst/>
      </c:spPr>
    </c:plotArea>
    <c:plotVisOnly val="1"/>
    <c:dispBlanksAs val="span"/>
    <c:showDLblsOverMax val="1"/>
  </c:chart>
  <c:spPr>
    <a:solidFill>
      <a:srgbClr val="1E2761"/>
    </a:solidFill>
    <a:ln w="12700" cap="flat">
      <a:solidFill>
        <a:srgbClr val="363636"/>
      </a:solid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D8017-3EB2-7249-BC88-C77BF0BBA148}"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E3700-DD36-3B45-B46F-B3158DC49EE8}" type="slidenum">
              <a:rPr lang="en-US" smtClean="0"/>
              <a:t>‹#›</a:t>
            </a:fld>
            <a:endParaRPr lang="en-US"/>
          </a:p>
        </p:txBody>
      </p:sp>
    </p:spTree>
    <p:extLst>
      <p:ext uri="{BB962C8B-B14F-4D97-AF65-F5344CB8AC3E}">
        <p14:creationId xmlns:p14="http://schemas.microsoft.com/office/powerpoint/2010/main" val="77641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67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507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4826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A3C2-F16C-479F-28BE-FDA6F851D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440038-50C7-E053-C3BF-BBC9AEC6F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9DF9A-34F6-59EB-F837-64965E4D35F4}"/>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E3E21AE2-C68E-9386-5F1A-44449B0CE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4D456-212A-ABC1-1ED0-BB168718E09B}"/>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40965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33AC-769A-7C43-1FD9-48B305B2DB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82490-4BAE-041A-685F-4C83F8CDA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989A6-491C-F27A-9916-8E4CD6B1FBDE}"/>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F18B716E-F204-8F2D-12CE-622B8AD2C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52A0B-E87E-04DC-47E0-BF0E9EE379AF}"/>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223052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26AA6-157C-C957-EA85-3E74247EBA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670A8-4A69-6CCF-8C92-CEFB3B200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ED809-C565-058F-EF6E-CB7415689DD6}"/>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2BD62895-DA0D-C182-EC72-63F7AFB1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97067-9574-3A5A-E12D-80D404AF9EBD}"/>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110387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6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D0B8-E973-54A4-CEF3-B37C72D44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898F6-1964-48B4-1E65-603DECB725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A576A-3ED5-D741-3876-60AB56D5AC10}"/>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87EABF7B-3494-0BF0-C5B4-3CB63AD2E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A77C3-339A-E141-D0BC-437462020F44}"/>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42595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20F2-78D6-FF9B-F653-EF4D9F8AD2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EAC48-4BD5-78F8-34AE-8F71FE8EC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D1E5CF-D4FF-0A01-23E5-892D8A24680E}"/>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4C3F2B8F-6E8C-F93B-5037-9883F299A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23647-ABFB-C044-EB6A-08660DD81D33}"/>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142512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9533-8182-4B72-F880-797947E60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F96FE-0668-A873-53A7-9EC846F644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19F56-2DBD-D6AA-CB3A-40F941453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EDD67-2456-3A71-6D7A-F53A4A7A121D}"/>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6" name="Footer Placeholder 5">
            <a:extLst>
              <a:ext uri="{FF2B5EF4-FFF2-40B4-BE49-F238E27FC236}">
                <a16:creationId xmlns:a16="http://schemas.microsoft.com/office/drawing/2014/main" id="{2F64C5CD-0841-3F27-E377-9B5586290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8A8E0-AC58-30FB-510B-19EA9C686A7A}"/>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141805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E4A3-E50F-B557-D619-CB6434164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4BAF04-9542-244A-EB8D-C7903615C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189D7-36B7-66EC-5906-91F47CFD2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599C8-B320-A966-F654-30A96DBE1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3909B-9E69-3627-CC3A-5364708C41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68BC2D-1980-F557-FADB-C3CB8A87A7BF}"/>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8" name="Footer Placeholder 7">
            <a:extLst>
              <a:ext uri="{FF2B5EF4-FFF2-40B4-BE49-F238E27FC236}">
                <a16:creationId xmlns:a16="http://schemas.microsoft.com/office/drawing/2014/main" id="{922DB9BE-8A44-ABD1-602F-B2EAE14302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0AAF22-A766-00D9-B7C3-D307241E04F2}"/>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410796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401D-5ECC-2DD1-F77F-1D13E8A4B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F992A-45A2-475B-6C18-88A86F2DC5A1}"/>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4" name="Footer Placeholder 3">
            <a:extLst>
              <a:ext uri="{FF2B5EF4-FFF2-40B4-BE49-F238E27FC236}">
                <a16:creationId xmlns:a16="http://schemas.microsoft.com/office/drawing/2014/main" id="{E517C118-5F90-2DE8-4974-29D13DFEA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505F71-8048-CB2C-032A-B0508D89560B}"/>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225383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BD0FC6-751B-4F1D-28AF-6F43939928F4}"/>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3" name="Footer Placeholder 2">
            <a:extLst>
              <a:ext uri="{FF2B5EF4-FFF2-40B4-BE49-F238E27FC236}">
                <a16:creationId xmlns:a16="http://schemas.microsoft.com/office/drawing/2014/main" id="{25F8B34C-2307-9981-39FF-64DEECDC3A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03FACC-EE80-BF76-A876-33E02A471553}"/>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195650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EDB4-B69B-4993-ADC7-C16D2D523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DC96B-99C1-3ECB-952E-1436FADFF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134155-92E3-334D-6FF7-5E32134C3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D73A7-3118-3C58-E335-6C7E3C9F58E0}"/>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6" name="Footer Placeholder 5">
            <a:extLst>
              <a:ext uri="{FF2B5EF4-FFF2-40B4-BE49-F238E27FC236}">
                <a16:creationId xmlns:a16="http://schemas.microsoft.com/office/drawing/2014/main" id="{BF2CF706-A4F3-7B31-1FF6-043E6088B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D1287-CDEE-140F-9399-6AF756A4D689}"/>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23888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93DA-8859-A286-3A08-C2D4EF3D4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916240-7635-A608-6836-744BCEE9C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479F33-3345-0A78-53D5-A1E1127FA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9F2B0-9B40-A99C-6E13-F82E44FD20C2}"/>
              </a:ext>
            </a:extLst>
          </p:cNvPr>
          <p:cNvSpPr>
            <a:spLocks noGrp="1"/>
          </p:cNvSpPr>
          <p:nvPr>
            <p:ph type="dt" sz="half" idx="10"/>
          </p:nvPr>
        </p:nvSpPr>
        <p:spPr/>
        <p:txBody>
          <a:bodyPr/>
          <a:lstStyle/>
          <a:p>
            <a:fld id="{9D9306AB-C456-F340-BB68-E7E537E4847E}" type="datetimeFigureOut">
              <a:rPr lang="en-US" smtClean="0"/>
              <a:t>4/6/26</a:t>
            </a:fld>
            <a:endParaRPr lang="en-US"/>
          </a:p>
        </p:txBody>
      </p:sp>
      <p:sp>
        <p:nvSpPr>
          <p:cNvPr id="6" name="Footer Placeholder 5">
            <a:extLst>
              <a:ext uri="{FF2B5EF4-FFF2-40B4-BE49-F238E27FC236}">
                <a16:creationId xmlns:a16="http://schemas.microsoft.com/office/drawing/2014/main" id="{A37FACD5-D3E7-CFFB-DD52-9B7B68FF3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CCE11-A641-9CF7-91A7-C07E0D3086B0}"/>
              </a:ext>
            </a:extLst>
          </p:cNvPr>
          <p:cNvSpPr>
            <a:spLocks noGrp="1"/>
          </p:cNvSpPr>
          <p:nvPr>
            <p:ph type="sldNum" sz="quarter" idx="12"/>
          </p:nvPr>
        </p:nvSpPr>
        <p:spPr/>
        <p:txBody>
          <a:bodyPr/>
          <a:lstStyle/>
          <a:p>
            <a:fld id="{71C644F8-462B-6249-AAB0-120C0C51B44F}" type="slidenum">
              <a:rPr lang="en-US" smtClean="0"/>
              <a:t>‹#›</a:t>
            </a:fld>
            <a:endParaRPr lang="en-US"/>
          </a:p>
        </p:txBody>
      </p:sp>
    </p:spTree>
    <p:extLst>
      <p:ext uri="{BB962C8B-B14F-4D97-AF65-F5344CB8AC3E}">
        <p14:creationId xmlns:p14="http://schemas.microsoft.com/office/powerpoint/2010/main" val="252536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7C1E8-45A7-F98A-5DA8-80D1C1857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5C8C4E-5A11-B0FC-A4C4-5C1C034FB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1056A-FF61-C8A5-5F51-71DD0F967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306AB-C456-F340-BB68-E7E537E4847E}" type="datetimeFigureOut">
              <a:rPr lang="en-US" smtClean="0"/>
              <a:t>4/6/26</a:t>
            </a:fld>
            <a:endParaRPr lang="en-US"/>
          </a:p>
        </p:txBody>
      </p:sp>
      <p:sp>
        <p:nvSpPr>
          <p:cNvPr id="5" name="Footer Placeholder 4">
            <a:extLst>
              <a:ext uri="{FF2B5EF4-FFF2-40B4-BE49-F238E27FC236}">
                <a16:creationId xmlns:a16="http://schemas.microsoft.com/office/drawing/2014/main" id="{8FB97309-6327-E604-2E1A-AD2296855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7D241-E80C-7E8B-2973-B13CE4E6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644F8-462B-6249-AAB0-120C0C51B44F}" type="slidenum">
              <a:rPr lang="en-US" smtClean="0"/>
              <a:t>‹#›</a:t>
            </a:fld>
            <a:endParaRPr lang="en-US"/>
          </a:p>
        </p:txBody>
      </p:sp>
    </p:spTree>
    <p:extLst>
      <p:ext uri="{BB962C8B-B14F-4D97-AF65-F5344CB8AC3E}">
        <p14:creationId xmlns:p14="http://schemas.microsoft.com/office/powerpoint/2010/main" val="308052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ucleartomorrow.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nrcgov/10713724664/"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524000" y="1258997"/>
            <a:ext cx="9144000" cy="2387600"/>
          </a:xfrm>
          <a:prstGeom prst="rect">
            <a:avLst/>
          </a:prstGeom>
          <a:noFill/>
          <a:ln>
            <a:noFill/>
          </a:ln>
        </p:spPr>
        <p:txBody>
          <a:bodyPr spcFirstLastPara="1" wrap="square" lIns="91425" tIns="45700" rIns="91425" bIns="45700" anchor="b" anchorCtr="0">
            <a:normAutofit/>
          </a:bodyPr>
          <a:lstStyle/>
          <a:p>
            <a:pPr algn="l">
              <a:buSzPct val="100000"/>
            </a:pPr>
            <a:r>
              <a:rPr lang="en-US" dirty="0"/>
              <a:t>             </a:t>
            </a:r>
            <a:br>
              <a:rPr lang="en-US" dirty="0"/>
            </a:br>
            <a:r>
              <a:rPr lang="en-US"/>
              <a:t>     The Future of Nuclear</a:t>
            </a:r>
            <a:endParaRPr lang="en-US" dirty="0"/>
          </a:p>
          <a:p>
            <a:pPr marL="0" lvl="0" indent="0" algn="l" rtl="0">
              <a:lnSpc>
                <a:spcPct val="90000"/>
              </a:lnSpc>
              <a:spcBef>
                <a:spcPts val="0"/>
              </a:spcBef>
              <a:spcAft>
                <a:spcPts val="0"/>
              </a:spcAft>
              <a:buClr>
                <a:schemeClr val="dk1"/>
              </a:buClr>
              <a:buSzPct val="100000"/>
              <a:buFont typeface="Calibri"/>
              <a:buNone/>
            </a:pPr>
            <a:endParaRPr/>
          </a:p>
        </p:txBody>
      </p:sp>
      <p:sp>
        <p:nvSpPr>
          <p:cNvPr id="90" name="Google Shape;9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Professor Emeritus Edward A. Friedman</a:t>
            </a:r>
            <a:endParaRPr/>
          </a:p>
          <a:p>
            <a:pPr marL="0" indent="0"/>
            <a:r>
              <a:rPr lang="en-US" dirty="0"/>
              <a:t>Stevens Institute of </a:t>
            </a:r>
            <a:r>
              <a:rPr lang="en-US"/>
              <a:t>Technology</a:t>
            </a:r>
          </a:p>
          <a:p>
            <a:pPr marL="0" indent="0"/>
            <a:r>
              <a:rPr lang="en-US" dirty="0"/>
              <a:t>April 8, </a:t>
            </a:r>
            <a:r>
              <a:rPr lang="en-US"/>
              <a:t>2026,</a:t>
            </a:r>
            <a:r>
              <a:rPr lang="en-US" dirty="0"/>
              <a:t> American Nuclear Society Stevens Chapter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a:buSzPts val="4400"/>
            </a:pPr>
            <a:r>
              <a:rPr lang="en-US"/>
              <a:t>      </a:t>
            </a:r>
            <a:r>
              <a:rPr lang="en-US" sz="3200"/>
              <a:t>Following Reactor Construction Hiatus 1986 – 2000</a:t>
            </a:r>
            <a:br>
              <a:rPr lang="en-US" sz="3200"/>
            </a:br>
            <a:r>
              <a:rPr lang="en-US" sz="3200"/>
              <a:t> </a:t>
            </a:r>
            <a:r>
              <a:rPr lang="en-US" sz="3100" b="1"/>
              <a:t>Generation IV International Forum </a:t>
            </a:r>
            <a:r>
              <a:rPr lang="en-US" sz="3100"/>
              <a:t>Established - January 2000</a:t>
            </a:r>
            <a:br>
              <a:rPr lang="en-US"/>
            </a:br>
            <a:endParaRPr/>
          </a:p>
        </p:txBody>
      </p:sp>
      <p:sp>
        <p:nvSpPr>
          <p:cNvPr id="157" name="Google Shape;15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International Collaboration to develop safe, economical reactors. </a:t>
            </a:r>
            <a:endParaRPr/>
          </a:p>
          <a:p>
            <a:pPr marL="0" lvl="0" indent="0" algn="l" rtl="0">
              <a:lnSpc>
                <a:spcPct val="90000"/>
              </a:lnSpc>
              <a:spcBef>
                <a:spcPts val="1000"/>
              </a:spcBef>
              <a:spcAft>
                <a:spcPts val="0"/>
              </a:spcAft>
              <a:buClr>
                <a:schemeClr val="dk1"/>
              </a:buClr>
              <a:buSzPts val="2800"/>
              <a:buNone/>
            </a:pPr>
            <a:r>
              <a:rPr lang="en-US"/>
              <a:t>Nine Countries – United States, Argentina, Brazil, Canada, France, Japan, the Republic of Korea, the Republic of South Africa, and the United Kingdom	</a:t>
            </a:r>
            <a:endParaRPr/>
          </a:p>
          <a:p>
            <a:pPr marL="0" lvl="0" indent="0" algn="l" rtl="0">
              <a:lnSpc>
                <a:spcPct val="90000"/>
              </a:lnSpc>
              <a:spcBef>
                <a:spcPts val="1000"/>
              </a:spcBef>
              <a:spcAft>
                <a:spcPts val="0"/>
              </a:spcAft>
              <a:buClr>
                <a:schemeClr val="dk1"/>
              </a:buClr>
              <a:buSzPts val="2800"/>
              <a:buNone/>
            </a:pPr>
            <a:r>
              <a:rPr lang="en-US"/>
              <a:t>Joining this group subsequently were five additional members – Switzerland, Euratom, China, Russia and Australia</a:t>
            </a:r>
            <a:endParaRPr/>
          </a:p>
          <a:p>
            <a:pPr marL="0" lvl="0" indent="0" algn="l" rtl="0">
              <a:lnSpc>
                <a:spcPct val="90000"/>
              </a:lnSpc>
              <a:spcBef>
                <a:spcPts val="1000"/>
              </a:spcBef>
              <a:spcAft>
                <a:spcPts val="0"/>
              </a:spcAft>
              <a:buClr>
                <a:schemeClr val="dk1"/>
              </a:buClr>
              <a:buSzPts val="2800"/>
              <a:buNone/>
            </a:pPr>
            <a:r>
              <a:rPr lang="en-US"/>
              <a:t>Now based in Nuclear Energy Agency of the Organization of Economic Cooperation and Development (OECD) in Paris with more than 30 members.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Generation IV International Forum - History</a:t>
            </a:r>
            <a:endParaRPr/>
          </a:p>
        </p:txBody>
      </p:sp>
      <p:sp>
        <p:nvSpPr>
          <p:cNvPr id="164" name="Google Shape;164;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In first two  years 100 experts evaluated 130 design concepts against four overarching goals: </a:t>
            </a:r>
            <a:endParaRPr/>
          </a:p>
          <a:p>
            <a:pPr marL="971550" lvl="0" indent="-514350" algn="l" rtl="0">
              <a:lnSpc>
                <a:spcPct val="90000"/>
              </a:lnSpc>
              <a:spcBef>
                <a:spcPts val="1000"/>
              </a:spcBef>
              <a:spcAft>
                <a:spcPts val="0"/>
              </a:spcAft>
              <a:buSzPts val="1800"/>
              <a:buAutoNum type="arabicPeriod"/>
            </a:pPr>
            <a:r>
              <a:rPr lang="en-US"/>
              <a:t>Sustainability 2. Economics 3. Safety 4.Proliferation Resistance</a:t>
            </a:r>
          </a:p>
          <a:p>
            <a:pPr lvl="0" indent="0" algn="l" rtl="0">
              <a:lnSpc>
                <a:spcPct val="90000"/>
              </a:lnSpc>
              <a:spcBef>
                <a:spcPts val="1000"/>
              </a:spcBef>
              <a:spcAft>
                <a:spcPts val="0"/>
              </a:spcAft>
              <a:buSzPts val="1800"/>
              <a:buNone/>
            </a:pPr>
            <a:r>
              <a:rPr lang="en-US"/>
              <a:t>Six designs were identified with four being actively pursued:</a:t>
            </a:r>
          </a:p>
          <a:p>
            <a:pPr marL="114300" lvl="0" indent="0" algn="l" rtl="0">
              <a:lnSpc>
                <a:spcPct val="90000"/>
              </a:lnSpc>
              <a:spcBef>
                <a:spcPts val="1000"/>
              </a:spcBef>
              <a:spcAft>
                <a:spcPts val="0"/>
              </a:spcAft>
              <a:buSzPts val="1800"/>
              <a:buNone/>
            </a:pPr>
            <a:r>
              <a:rPr lang="en-US"/>
              <a:t>1. Liquid Sodium Cooled</a:t>
            </a:r>
          </a:p>
          <a:p>
            <a:pPr marL="114300" lvl="0" indent="0" algn="l" rtl="0">
              <a:lnSpc>
                <a:spcPct val="90000"/>
              </a:lnSpc>
              <a:spcBef>
                <a:spcPts val="1000"/>
              </a:spcBef>
              <a:spcAft>
                <a:spcPts val="0"/>
              </a:spcAft>
              <a:buSzPts val="1800"/>
              <a:buNone/>
            </a:pPr>
            <a:r>
              <a:rPr lang="en-US"/>
              <a:t>2. Liquid Lead Cooled</a:t>
            </a:r>
          </a:p>
          <a:p>
            <a:pPr marL="114300" lvl="0" indent="0" algn="l" rtl="0">
              <a:lnSpc>
                <a:spcPct val="90000"/>
              </a:lnSpc>
              <a:spcBef>
                <a:spcPts val="1000"/>
              </a:spcBef>
              <a:spcAft>
                <a:spcPts val="0"/>
              </a:spcAft>
              <a:buSzPts val="1800"/>
              <a:buNone/>
            </a:pPr>
            <a:r>
              <a:rPr lang="en-US"/>
              <a:t>3. Helium Gas Cooled</a:t>
            </a:r>
          </a:p>
          <a:p>
            <a:pPr marL="114300" lvl="0" indent="0" algn="l" rtl="0">
              <a:lnSpc>
                <a:spcPct val="90000"/>
              </a:lnSpc>
              <a:spcBef>
                <a:spcPts val="1000"/>
              </a:spcBef>
              <a:spcAft>
                <a:spcPts val="0"/>
              </a:spcAft>
              <a:buSzPts val="1800"/>
              <a:buNone/>
            </a:pPr>
            <a:r>
              <a:rPr lang="en-US"/>
              <a:t>4. Molten Salt Cooled</a:t>
            </a:r>
            <a:endParaRPr/>
          </a:p>
        </p:txBody>
      </p:sp>
      <p:sp>
        <p:nvSpPr>
          <p:cNvPr id="165" name="Google Shape;165;p24"/>
          <p:cNvSpPr txBox="1"/>
          <p:nvPr/>
        </p:nvSpPr>
        <p:spPr>
          <a:xfrm>
            <a:off x="1647825" y="1148700"/>
            <a:ext cx="3938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Generation IV Nuclear Reactors</a:t>
            </a:r>
            <a:br>
              <a:rPr lang="en-US"/>
            </a:br>
            <a:r>
              <a:rPr lang="en-US"/>
              <a:t>International Initiative - Guidelines - 2001</a:t>
            </a:r>
            <a:endParaRPr/>
          </a:p>
        </p:txBody>
      </p:sp>
      <p:sp>
        <p:nvSpPr>
          <p:cNvPr id="171" name="Google Shape;171;p25"/>
          <p:cNvSpPr txBox="1">
            <a:spLocks noGrp="1"/>
          </p:cNvSpPr>
          <p:nvPr>
            <p:ph type="body" idx="1"/>
          </p:nvPr>
        </p:nvSpPr>
        <p:spPr>
          <a:xfrm>
            <a:off x="824525"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fail-safe technology</a:t>
            </a:r>
            <a:endParaRPr/>
          </a:p>
          <a:p>
            <a:pPr marL="228600" lvl="0" indent="-228600" algn="l" rtl="0">
              <a:lnSpc>
                <a:spcPct val="90000"/>
              </a:lnSpc>
              <a:spcBef>
                <a:spcPts val="1000"/>
              </a:spcBef>
              <a:spcAft>
                <a:spcPts val="0"/>
              </a:spcAft>
              <a:buClr>
                <a:schemeClr val="dk1"/>
              </a:buClr>
              <a:buSzPts val="2800"/>
              <a:buChar char="•"/>
            </a:pPr>
            <a:r>
              <a:rPr lang="en-US"/>
              <a:t>No need for pressure containment to keep water from boiling</a:t>
            </a:r>
            <a:endParaRPr/>
          </a:p>
          <a:p>
            <a:pPr marL="228600" lvl="0" indent="-228600" algn="l" rtl="0">
              <a:lnSpc>
                <a:spcPct val="90000"/>
              </a:lnSpc>
              <a:spcBef>
                <a:spcPts val="1000"/>
              </a:spcBef>
              <a:spcAft>
                <a:spcPts val="0"/>
              </a:spcAft>
              <a:buClr>
                <a:schemeClr val="dk1"/>
              </a:buClr>
              <a:buSzPts val="2800"/>
              <a:buChar char="•"/>
            </a:pPr>
            <a:r>
              <a:rPr lang="en-US"/>
              <a:t>Easily manageable waste–no deaths from waste in past or anticipated</a:t>
            </a:r>
            <a:endParaRPr/>
          </a:p>
          <a:p>
            <a:pPr marL="228600" lvl="0" indent="-228600" algn="l" rtl="0">
              <a:lnSpc>
                <a:spcPct val="90000"/>
              </a:lnSpc>
              <a:spcBef>
                <a:spcPts val="1000"/>
              </a:spcBef>
              <a:spcAft>
                <a:spcPts val="0"/>
              </a:spcAft>
              <a:buClr>
                <a:schemeClr val="dk1"/>
              </a:buClr>
              <a:buSzPts val="2800"/>
              <a:buChar char="•"/>
            </a:pPr>
            <a:r>
              <a:rPr lang="en-US"/>
              <a:t>Bomb grade plutonium and toxic waste used as low-cost fuel</a:t>
            </a:r>
            <a:endParaRPr/>
          </a:p>
          <a:p>
            <a:pPr marL="228600" lvl="0" indent="-228600" algn="l" rtl="0">
              <a:lnSpc>
                <a:spcPct val="90000"/>
              </a:lnSpc>
              <a:spcBef>
                <a:spcPts val="1000"/>
              </a:spcBef>
              <a:spcAft>
                <a:spcPts val="0"/>
              </a:spcAft>
              <a:buClr>
                <a:schemeClr val="dk1"/>
              </a:buClr>
              <a:buSzPts val="2800"/>
              <a:buChar char="•"/>
            </a:pPr>
            <a:r>
              <a:rPr lang="en-US"/>
              <a:t>Modular construction in factories reduces cost of fabrication</a:t>
            </a:r>
            <a:endParaRPr/>
          </a:p>
          <a:p>
            <a:pPr marL="228600" lvl="0" indent="-228600" algn="l" rtl="0">
              <a:lnSpc>
                <a:spcPct val="90000"/>
              </a:lnSpc>
              <a:spcBef>
                <a:spcPts val="1000"/>
              </a:spcBef>
              <a:spcAft>
                <a:spcPts val="0"/>
              </a:spcAft>
              <a:buClr>
                <a:schemeClr val="dk1"/>
              </a:buClr>
              <a:buSzPts val="2800"/>
              <a:buChar char="•"/>
            </a:pPr>
            <a:r>
              <a:rPr lang="en-US"/>
              <a:t>No danger of steam explosions</a:t>
            </a:r>
            <a:endParaRPr/>
          </a:p>
          <a:p>
            <a:pPr marL="228600" lvl="0" indent="-228600" algn="l" rtl="0">
              <a:lnSpc>
                <a:spcPct val="90000"/>
              </a:lnSpc>
              <a:spcBef>
                <a:spcPts val="1000"/>
              </a:spcBef>
              <a:spcAft>
                <a:spcPts val="0"/>
              </a:spcAft>
              <a:buClr>
                <a:schemeClr val="dk1"/>
              </a:buClr>
              <a:buSzPts val="2800"/>
              <a:buChar char="•"/>
            </a:pPr>
            <a:r>
              <a:rPr lang="en-US"/>
              <a:t>No danger of hydrogen gas explosions</a:t>
            </a:r>
            <a:endParaRPr/>
          </a:p>
          <a:p>
            <a:pPr marL="228600" lvl="0" indent="-228600" algn="l" rtl="0">
              <a:lnSpc>
                <a:spcPct val="90000"/>
              </a:lnSpc>
              <a:spcBef>
                <a:spcPts val="1000"/>
              </a:spcBef>
              <a:spcAft>
                <a:spcPts val="0"/>
              </a:spcAft>
              <a:buClr>
                <a:schemeClr val="dk1"/>
              </a:buClr>
              <a:buSzPts val="2800"/>
              <a:buChar char="•"/>
            </a:pPr>
            <a:r>
              <a:rPr lang="en-US"/>
              <a:t>Problems of weapons proliferation avoided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1981200" y="41412"/>
            <a:ext cx="8229600" cy="13555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a:br>
            <a:r>
              <a:rPr lang="en-US"/>
              <a:t>                      Current Status</a:t>
            </a:r>
            <a:br>
              <a:rPr lang="en-US"/>
            </a:br>
            <a:endParaRPr/>
          </a:p>
        </p:txBody>
      </p:sp>
      <p:sp>
        <p:nvSpPr>
          <p:cNvPr id="184" name="Google Shape;184;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a:t>More than 50 companies world-wide developing new nuclear reactor designs</a:t>
            </a:r>
            <a:endParaRPr/>
          </a:p>
          <a:p>
            <a:pPr marL="0" lvl="0" indent="0" algn="l" rtl="0">
              <a:lnSpc>
                <a:spcPct val="90000"/>
              </a:lnSpc>
              <a:spcBef>
                <a:spcPts val="1000"/>
              </a:spcBef>
              <a:spcAft>
                <a:spcPts val="0"/>
              </a:spcAft>
              <a:buClr>
                <a:schemeClr val="dk1"/>
              </a:buClr>
              <a:buSzPct val="100000"/>
              <a:buNone/>
            </a:pPr>
            <a:r>
              <a:rPr lang="en-US"/>
              <a:t>-------------------------------------------------------------------------------------</a:t>
            </a:r>
            <a:endParaRPr/>
          </a:p>
          <a:p>
            <a:pPr marL="0" lvl="0" indent="0" algn="l" rtl="0">
              <a:lnSpc>
                <a:spcPct val="90000"/>
              </a:lnSpc>
              <a:spcBef>
                <a:spcPts val="1000"/>
              </a:spcBef>
              <a:spcAft>
                <a:spcPts val="0"/>
              </a:spcAft>
              <a:buClr>
                <a:schemeClr val="dk1"/>
              </a:buClr>
              <a:buSzPct val="100000"/>
              <a:buNone/>
            </a:pPr>
            <a:r>
              <a:rPr lang="en-US"/>
              <a:t>*Bill Gates Company TerraPower is building Natrium, a liquid sodium cooled reactor in Wyoming. Has potential to replace dozens of coal fired power plants, keeping electricity producing and distributing infrastructure in place.</a:t>
            </a:r>
            <a:endParaRPr/>
          </a:p>
          <a:p>
            <a:pPr marL="0" lvl="0" indent="0" algn="l" rtl="0">
              <a:lnSpc>
                <a:spcPct val="90000"/>
              </a:lnSpc>
              <a:spcBef>
                <a:spcPts val="1000"/>
              </a:spcBef>
              <a:spcAft>
                <a:spcPts val="0"/>
              </a:spcAft>
              <a:buClr>
                <a:schemeClr val="dk1"/>
              </a:buClr>
              <a:buSzPct val="100000"/>
              <a:buNone/>
            </a:pPr>
            <a:r>
              <a:rPr lang="en-US"/>
              <a:t>*Kairos Power is building a Fluoride Salt cooled reactor in Oak Ridge, Tennessee</a:t>
            </a:r>
            <a:endParaRPr/>
          </a:p>
          <a:p>
            <a:pPr marL="0" lvl="0" indent="0" algn="l" rtl="0">
              <a:lnSpc>
                <a:spcPct val="90000"/>
              </a:lnSpc>
              <a:spcBef>
                <a:spcPts val="1000"/>
              </a:spcBef>
              <a:spcAft>
                <a:spcPts val="0"/>
              </a:spcAft>
              <a:buClr>
                <a:schemeClr val="dk1"/>
              </a:buClr>
              <a:buSzPct val="100000"/>
              <a:buNone/>
            </a:pPr>
            <a:r>
              <a:rPr lang="en-US"/>
              <a:t>*China and Russia are pursuing lead-bismuth cooled reactors</a:t>
            </a:r>
            <a:endParaRPr/>
          </a:p>
          <a:p>
            <a:pPr marL="0" lvl="0" indent="0" algn="l" rtl="0">
              <a:lnSpc>
                <a:spcPct val="90000"/>
              </a:lnSpc>
              <a:spcBef>
                <a:spcPts val="1000"/>
              </a:spcBef>
              <a:spcAft>
                <a:spcPts val="0"/>
              </a:spcAft>
              <a:buClr>
                <a:schemeClr val="dk1"/>
              </a:buClr>
              <a:buSzPct val="100000"/>
              <a:buNone/>
            </a:pPr>
            <a:r>
              <a:rPr lang="en-US"/>
              <a:t>*China built the first helium cooled reactor in 2023</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Recent Developments - February 2026</a:t>
            </a:r>
            <a:endParaRPr/>
          </a:p>
        </p:txBody>
      </p:sp>
      <p:sp>
        <p:nvSpPr>
          <p:cNvPr id="190" name="Google Shape;19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China began construction of the Xuwei nuclear energy complex to provide power for petrochemical manufacturing that incorporates a helium cooled Generation IV reactor. With these power plants that can operate at 1000 degree Celsius, 11% of the world’s greenhouse gases can be eliminated. Solar and wind are unable to achieve this temperature. </a:t>
            </a:r>
            <a:endParaRPr/>
          </a:p>
          <a:p>
            <a:pPr marL="228600" lvl="0" indent="-228600" algn="l" rtl="0">
              <a:lnSpc>
                <a:spcPct val="90000"/>
              </a:lnSpc>
              <a:spcBef>
                <a:spcPts val="1000"/>
              </a:spcBef>
              <a:spcAft>
                <a:spcPts val="0"/>
              </a:spcAft>
              <a:buClr>
                <a:schemeClr val="dk1"/>
              </a:buClr>
              <a:buSzPts val="2800"/>
              <a:buChar char="•"/>
            </a:pPr>
            <a:r>
              <a:rPr lang="en-US"/>
              <a:t>Such reactors have the potential of producing economical hydrogen that can be used at even higher temperatures to process steel and concrete which today each account for about 8% of the world’s greenhouse gases.</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EEDE-2E6D-547E-1DED-CE3375A2C3D5}"/>
              </a:ext>
            </a:extLst>
          </p:cNvPr>
          <p:cNvSpPr>
            <a:spLocks noGrp="1"/>
          </p:cNvSpPr>
          <p:nvPr>
            <p:ph type="title"/>
          </p:nvPr>
        </p:nvSpPr>
        <p:spPr/>
        <p:txBody>
          <a:bodyPr/>
          <a:lstStyle/>
          <a:p>
            <a:r>
              <a:rPr lang="en-US"/>
              <a:t>New Initiatives</a:t>
            </a:r>
          </a:p>
        </p:txBody>
      </p:sp>
      <p:sp>
        <p:nvSpPr>
          <p:cNvPr id="3" name="Text Placeholder 2">
            <a:extLst>
              <a:ext uri="{FF2B5EF4-FFF2-40B4-BE49-F238E27FC236}">
                <a16:creationId xmlns:a16="http://schemas.microsoft.com/office/drawing/2014/main" id="{D78734CA-7BCB-7DBB-F468-CA8973885BD0}"/>
              </a:ext>
            </a:extLst>
          </p:cNvPr>
          <p:cNvSpPr>
            <a:spLocks noGrp="1"/>
          </p:cNvSpPr>
          <p:nvPr>
            <p:ph type="body" idx="1"/>
          </p:nvPr>
        </p:nvSpPr>
        <p:spPr/>
        <p:txBody>
          <a:bodyPr>
            <a:normAutofit fontScale="92500" lnSpcReduction="20000"/>
          </a:bodyPr>
          <a:lstStyle/>
          <a:p>
            <a:r>
              <a:rPr lang="en-US"/>
              <a:t>October 2025 - the US Department of Energy is providing up to $80 billion to Westinghouse for construction of 8 - </a:t>
            </a:r>
            <a:r>
              <a:rPr lang="en-US" err="1"/>
              <a:t>1000 Megawatt</a:t>
            </a:r>
            <a:r>
              <a:rPr lang="en-US"/>
              <a:t> electric pressurized water reactors.</a:t>
            </a:r>
          </a:p>
          <a:p>
            <a:r>
              <a:rPr lang="en-US"/>
              <a:t>China built 37 reactors during the past decade while the US built 2! With a </a:t>
            </a:r>
            <a:r>
              <a:rPr lang="en-US" err="1"/>
              <a:t>6.3 year</a:t>
            </a:r>
            <a:r>
              <a:rPr lang="en-US"/>
              <a:t> construction time - compared with </a:t>
            </a:r>
            <a:r>
              <a:rPr lang="en-US" err="1"/>
              <a:t>9.4 year</a:t>
            </a:r>
            <a:r>
              <a:rPr lang="en-US"/>
              <a:t> average. Currently 32 reactors are under construction in China.</a:t>
            </a:r>
          </a:p>
          <a:p>
            <a:r>
              <a:rPr lang="en-US"/>
              <a:t>Russia has 36 operational reactors with 7 under construction with 33 operating in foreign countries and 20 under construction. Russia is pursuing a $30 billion nuclear project in Egypt with $25 billion loan and is engaged in discussions with 11 other African countries,</a:t>
            </a:r>
          </a:p>
          <a:p>
            <a:r>
              <a:rPr lang="en-US"/>
              <a:t>France has a program in which French engineers regain nuclear savvy through immersion in Chinese construction programs. One wonders if Westinghouse should be engaging in a similar initiative.</a:t>
            </a:r>
          </a:p>
          <a:p>
            <a:endParaRPr lang="en-US"/>
          </a:p>
          <a:p>
            <a:endParaRPr lang="en-US"/>
          </a:p>
          <a:p>
            <a:endParaRPr lang="en-US"/>
          </a:p>
        </p:txBody>
      </p:sp>
    </p:spTree>
    <p:extLst>
      <p:ext uri="{BB962C8B-B14F-4D97-AF65-F5344CB8AC3E}">
        <p14:creationId xmlns:p14="http://schemas.microsoft.com/office/powerpoint/2010/main" val="321621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D94-BC67-29BB-7C12-B708F76E29E6}"/>
              </a:ext>
            </a:extLst>
          </p:cNvPr>
          <p:cNvSpPr>
            <a:spLocks noGrp="1"/>
          </p:cNvSpPr>
          <p:nvPr>
            <p:ph type="title"/>
          </p:nvPr>
        </p:nvSpPr>
        <p:spPr/>
        <p:txBody>
          <a:bodyPr/>
          <a:lstStyle/>
          <a:p>
            <a:r>
              <a:rPr lang="en-US"/>
              <a:t>Greenhouse Gas Emissions</a:t>
            </a:r>
          </a:p>
        </p:txBody>
      </p:sp>
      <p:sp>
        <p:nvSpPr>
          <p:cNvPr id="3" name="Text Placeholder 2">
            <a:extLst>
              <a:ext uri="{FF2B5EF4-FFF2-40B4-BE49-F238E27FC236}">
                <a16:creationId xmlns:a16="http://schemas.microsoft.com/office/drawing/2014/main" id="{4A3DA0DD-91AA-A619-7095-651717496623}"/>
              </a:ext>
            </a:extLst>
          </p:cNvPr>
          <p:cNvSpPr>
            <a:spLocks noGrp="1"/>
          </p:cNvSpPr>
          <p:nvPr>
            <p:ph type="body" idx="1"/>
          </p:nvPr>
        </p:nvSpPr>
        <p:spPr>
          <a:xfrm>
            <a:off x="781777" y="1305289"/>
            <a:ext cx="10572023" cy="5187586"/>
          </a:xfrm>
        </p:spPr>
        <p:txBody>
          <a:bodyPr>
            <a:normAutofit/>
          </a:bodyPr>
          <a:lstStyle/>
          <a:p>
            <a:r>
              <a:rPr lang="en-US" dirty="0"/>
              <a:t>Electricity and Central Heating			31%</a:t>
            </a:r>
          </a:p>
          <a:p>
            <a:r>
              <a:rPr lang="en-US" dirty="0"/>
              <a:t>Direct heat for metals, chemicals, and cement	12%</a:t>
            </a:r>
          </a:p>
          <a:p>
            <a:r>
              <a:rPr lang="en-US" dirty="0"/>
              <a:t>Transportation for road, air, and shipping	           15%</a:t>
            </a:r>
          </a:p>
          <a:p>
            <a:r>
              <a:rPr lang="en-US" dirty="0"/>
              <a:t>Agriculture						           11%</a:t>
            </a:r>
          </a:p>
          <a:p>
            <a:r>
              <a:rPr lang="en-US" dirty="0"/>
              <a:t>Building heating and cooling				  6%</a:t>
            </a:r>
          </a:p>
          <a:p>
            <a:r>
              <a:rPr lang="en-US" dirty="0"/>
              <a:t>Chemical processing – cement production	             6%</a:t>
            </a:r>
          </a:p>
          <a:p>
            <a:r>
              <a:rPr lang="en-US" dirty="0"/>
              <a:t>Forestry							  6%</a:t>
            </a:r>
          </a:p>
          <a:p>
            <a:r>
              <a:rPr lang="en-US" dirty="0"/>
              <a:t>Waste – landfills, wastewater			            3%</a:t>
            </a:r>
          </a:p>
          <a:p>
            <a:r>
              <a:rPr lang="en-US" dirty="0"/>
              <a:t>Other                                                                           10%</a:t>
            </a:r>
          </a:p>
          <a:p>
            <a:r>
              <a:rPr lang="en-US" dirty="0"/>
              <a:t>Total					</a:t>
            </a:r>
            <a:r>
              <a:rPr lang="en-US"/>
              <a:t>	       100</a:t>
            </a:r>
            <a:r>
              <a:rPr lang="en-US" dirty="0"/>
              <a:t>%</a:t>
            </a:r>
          </a:p>
          <a:p>
            <a:endParaRPr lang="en-US" dirty="0"/>
          </a:p>
          <a:p>
            <a:endParaRPr lang="en-US" dirty="0"/>
          </a:p>
        </p:txBody>
      </p:sp>
    </p:spTree>
    <p:extLst>
      <p:ext uri="{BB962C8B-B14F-4D97-AF65-F5344CB8AC3E}">
        <p14:creationId xmlns:p14="http://schemas.microsoft.com/office/powerpoint/2010/main" val="161199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AC67-A3C9-69BF-C4D0-C7E2F458E54D}"/>
              </a:ext>
            </a:extLst>
          </p:cNvPr>
          <p:cNvSpPr>
            <a:spLocks noGrp="1"/>
          </p:cNvSpPr>
          <p:nvPr>
            <p:ph type="title"/>
          </p:nvPr>
        </p:nvSpPr>
        <p:spPr>
          <a:xfrm>
            <a:off x="649736" y="32215"/>
            <a:ext cx="10515600" cy="1325563"/>
          </a:xfrm>
        </p:spPr>
        <p:txBody>
          <a:bodyPr/>
          <a:lstStyle/>
          <a:p>
            <a:r>
              <a:rPr lang="en-US"/>
              <a:t>World Reactor Production</a:t>
            </a:r>
          </a:p>
        </p:txBody>
      </p:sp>
      <p:sp>
        <p:nvSpPr>
          <p:cNvPr id="3" name="Text Placeholder 2">
            <a:extLst>
              <a:ext uri="{FF2B5EF4-FFF2-40B4-BE49-F238E27FC236}">
                <a16:creationId xmlns:a16="http://schemas.microsoft.com/office/drawing/2014/main" id="{0CC779C2-59FA-B682-746F-012FE856434D}"/>
              </a:ext>
            </a:extLst>
          </p:cNvPr>
          <p:cNvSpPr>
            <a:spLocks noGrp="1"/>
          </p:cNvSpPr>
          <p:nvPr>
            <p:ph type="body" idx="1"/>
          </p:nvPr>
        </p:nvSpPr>
        <p:spPr>
          <a:xfrm>
            <a:off x="593313" y="872519"/>
            <a:ext cx="10760487" cy="5863328"/>
          </a:xfrm>
        </p:spPr>
        <p:txBody>
          <a:bodyPr>
            <a:normAutofit/>
          </a:bodyPr>
          <a:lstStyle/>
          <a:p>
            <a:r>
              <a:rPr lang="en-US"/>
              <a:t>Currently about 400 reactors provide 10% of world’s electricity</a:t>
            </a:r>
          </a:p>
          <a:p>
            <a:r>
              <a:rPr lang="en-US"/>
              <a:t>During the past decade (2015-2025) 72 reactors went online </a:t>
            </a:r>
          </a:p>
          <a:p>
            <a:r>
              <a:rPr lang="en-US"/>
              <a:t>These were constructed by the following countries:</a:t>
            </a:r>
          </a:p>
          <a:p>
            <a:pPr lvl="1"/>
            <a:r>
              <a:rPr lang="en-US"/>
              <a:t>China  		43</a:t>
            </a:r>
          </a:p>
          <a:p>
            <a:pPr lvl="1"/>
            <a:r>
              <a:rPr lang="en-US"/>
              <a:t>Russia 		14</a:t>
            </a:r>
          </a:p>
          <a:p>
            <a:pPr lvl="1"/>
            <a:r>
              <a:rPr lang="en-US"/>
              <a:t>South Korea   	  8</a:t>
            </a:r>
          </a:p>
          <a:p>
            <a:pPr lvl="1"/>
            <a:r>
              <a:rPr lang="en-US"/>
              <a:t>India                 	  3</a:t>
            </a:r>
          </a:p>
          <a:p>
            <a:pPr lvl="1"/>
            <a:r>
              <a:rPr lang="en-US"/>
              <a:t>U. S. 		  2</a:t>
            </a:r>
          </a:p>
          <a:p>
            <a:pPr lvl="1"/>
            <a:r>
              <a:rPr lang="en-US"/>
              <a:t>France		  2</a:t>
            </a:r>
          </a:p>
          <a:p>
            <a:pPr lvl="1"/>
            <a:r>
              <a:rPr lang="en-US"/>
              <a:t>Total		72</a:t>
            </a:r>
          </a:p>
          <a:p>
            <a:pPr lvl="1"/>
            <a:endParaRPr lang="en-US"/>
          </a:p>
          <a:p>
            <a:pPr lvl="1"/>
            <a:r>
              <a:rPr lang="en-US"/>
              <a:t>Other countries with production capacity: Japan, Canada, United Kingdom</a:t>
            </a:r>
          </a:p>
          <a:p>
            <a:pPr lvl="1"/>
            <a:endParaRPr lang="en-US"/>
          </a:p>
          <a:p>
            <a:pPr lvl="1"/>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99945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196" name="Google Shape;196;p29"/>
          <p:cNvSpPr txBox="1">
            <a:spLocks noGrp="1"/>
          </p:cNvSpPr>
          <p:nvPr>
            <p:ph type="body" idx="1"/>
          </p:nvPr>
        </p:nvSpPr>
        <p:spPr>
          <a:xfrm>
            <a:off x="838200" y="185297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Nuclear Energy: Boom, Bust, and Emerging Renaissance</a:t>
            </a:r>
            <a:endParaRPr/>
          </a:p>
          <a:p>
            <a:pPr marL="0" lvl="0" indent="0" algn="l" rtl="0">
              <a:lnSpc>
                <a:spcPct val="90000"/>
              </a:lnSpc>
              <a:spcBef>
                <a:spcPts val="1000"/>
              </a:spcBef>
              <a:spcAft>
                <a:spcPts val="0"/>
              </a:spcAft>
              <a:buClr>
                <a:schemeClr val="dk1"/>
              </a:buClr>
              <a:buSzPts val="2800"/>
              <a:buNone/>
            </a:pPr>
            <a:r>
              <a:rPr lang="en-US"/>
              <a:t>Oxford University Press, 2025, Edward A. Friedman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“Nuclear Tomorrow” </a:t>
            </a:r>
            <a:r>
              <a:rPr lang="en-US" err="1"/>
              <a:t>Substack</a:t>
            </a:r>
            <a:r>
              <a:rPr lang="en-US"/>
              <a:t>  - by Edward A. Friedman</a:t>
            </a:r>
            <a:endParaRPr/>
          </a:p>
          <a:p>
            <a:pPr marL="0" lvl="0" indent="0" algn="l" rtl="0">
              <a:lnSpc>
                <a:spcPct val="90000"/>
              </a:lnSpc>
              <a:spcBef>
                <a:spcPts val="1000"/>
              </a:spcBef>
              <a:spcAft>
                <a:spcPts val="0"/>
              </a:spcAft>
              <a:buClr>
                <a:schemeClr val="dk1"/>
              </a:buClr>
              <a:buSzPts val="2800"/>
              <a:buNone/>
            </a:pPr>
            <a:r>
              <a:rPr lang="en-US"/>
              <a:t>A monthly update on nuclear developments</a:t>
            </a:r>
            <a:endParaRPr/>
          </a:p>
          <a:p>
            <a:pPr marL="0" lvl="0" indent="0" algn="l" rtl="0">
              <a:lnSpc>
                <a:spcPct val="90000"/>
              </a:lnSpc>
              <a:spcBef>
                <a:spcPts val="1000"/>
              </a:spcBef>
              <a:spcAft>
                <a:spcPts val="0"/>
              </a:spcAft>
              <a:buClr>
                <a:schemeClr val="dk1"/>
              </a:buClr>
              <a:buSzPts val="2800"/>
              <a:buNone/>
            </a:pPr>
            <a:r>
              <a:rPr lang="en-US" u="sng">
                <a:solidFill>
                  <a:schemeClr val="hlink"/>
                </a:solidFill>
                <a:hlinkClick r:id="rId3"/>
              </a:rPr>
              <a:t>https://www.nucleartomorrow.com/</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Edward A. Friedman address: </a:t>
            </a:r>
            <a:r>
              <a:rPr lang="en-US" err="1"/>
              <a:t>friedman@stevens.edu</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Nuclear History – Radioactivity Discovered</a:t>
            </a:r>
            <a:endParaRPr/>
          </a:p>
        </p:txBody>
      </p:sp>
      <p:sp>
        <p:nvSpPr>
          <p:cNvPr id="96" name="Google Shape;96;p14"/>
          <p:cNvSpPr txBox="1">
            <a:spLocks noGrp="1"/>
          </p:cNvSpPr>
          <p:nvPr>
            <p:ph type="body" idx="1"/>
          </p:nvPr>
        </p:nvSpPr>
        <p:spPr>
          <a:xfrm>
            <a:off x="838200" y="1324302"/>
            <a:ext cx="10515600" cy="5533697"/>
          </a:xfrm>
          <a:prstGeom prst="rect">
            <a:avLst/>
          </a:prstGeom>
          <a:noFill/>
          <a:ln>
            <a:noFill/>
          </a:ln>
        </p:spPr>
        <p:txBody>
          <a:bodyPr spcFirstLastPara="1" wrap="square" lIns="91425" tIns="45700" rIns="91425" bIns="45700" anchor="t" anchorCtr="0">
            <a:normAutofit/>
          </a:bodyPr>
          <a:lstStyle/>
          <a:p>
            <a:pPr marL="228600" lvl="0" indent="-201930" algn="l" rtl="0">
              <a:lnSpc>
                <a:spcPct val="90000"/>
              </a:lnSpc>
              <a:spcBef>
                <a:spcPts val="0"/>
              </a:spcBef>
              <a:spcAft>
                <a:spcPts val="0"/>
              </a:spcAft>
              <a:buClr>
                <a:schemeClr val="dk1"/>
              </a:buClr>
              <a:buSzPct val="100000"/>
              <a:buChar char="•"/>
            </a:pPr>
            <a:r>
              <a:rPr lang="en-US"/>
              <a:t>In 1896, Henri Becquerel discovered that when uranium salts were wrapped in black paper in a dark location, they caused blackening of photographic plates. He concluded that the uranium salts were emitting some type of invisible radiation.</a:t>
            </a:r>
            <a:endParaRPr/>
          </a:p>
          <a:p>
            <a:pPr marL="228600" lvl="0" indent="-201930" algn="l" rtl="0">
              <a:lnSpc>
                <a:spcPct val="90000"/>
              </a:lnSpc>
              <a:spcBef>
                <a:spcPts val="1000"/>
              </a:spcBef>
              <a:spcAft>
                <a:spcPts val="0"/>
              </a:spcAft>
              <a:buClr>
                <a:schemeClr val="dk1"/>
              </a:buClr>
              <a:buSzPct val="100000"/>
              <a:buChar char="•"/>
            </a:pPr>
            <a:r>
              <a:rPr lang="en-US"/>
              <a:t>In 1898, Marie and Pierre Curie discovered two additional elements that emitted radiation. These were polonium and radium</a:t>
            </a:r>
            <a:endParaRPr/>
          </a:p>
          <a:p>
            <a:pPr marL="228600" lvl="0" indent="-201930" algn="l" rtl="0">
              <a:lnSpc>
                <a:spcPct val="90000"/>
              </a:lnSpc>
              <a:spcBef>
                <a:spcPts val="1000"/>
              </a:spcBef>
              <a:spcAft>
                <a:spcPts val="0"/>
              </a:spcAft>
              <a:buClr>
                <a:schemeClr val="dk1"/>
              </a:buClr>
              <a:buSzPct val="100000"/>
              <a:buChar char="•"/>
            </a:pPr>
            <a:r>
              <a:rPr lang="en-US"/>
              <a:t>In 1902, Ernest Rutherford and Frederick Soddy determined that the emanation of radioactivity evolved over time in an exponential fashion. From measuring the heat generated by the radioactive decay they calculated the enormous energy available in the nucleus</a:t>
            </a:r>
            <a:endParaRPr/>
          </a:p>
          <a:p>
            <a:pPr marL="228600" lvl="0" indent="-147955" algn="l" rtl="0">
              <a:lnSpc>
                <a:spcPct val="90000"/>
              </a:lnSpc>
              <a:spcBef>
                <a:spcPts val="1000"/>
              </a:spcBef>
              <a:spcAft>
                <a:spcPts val="0"/>
              </a:spcAft>
              <a:buSzPct val="64285"/>
              <a:buChar char="•"/>
            </a:pPr>
            <a:r>
              <a:rPr lang="en-US"/>
              <a:t>In 1913, H. G. Wells wrote, “The World Set Free”  He anticipated the development of atomic energy in 1933 and of atomic weapons in 1956</a:t>
            </a: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Fission Reaction</a:t>
            </a:r>
            <a:endParaRPr/>
          </a:p>
        </p:txBody>
      </p:sp>
      <p:pic>
        <p:nvPicPr>
          <p:cNvPr id="102" name="Google Shape;102;p15" descr="A diagram of a nuclear reaction&#10;&#10;Description automatically generated"/>
          <p:cNvPicPr preferRelativeResize="0">
            <a:picLocks noGrp="1"/>
          </p:cNvPicPr>
          <p:nvPr>
            <p:ph type="body" idx="1"/>
          </p:nvPr>
        </p:nvPicPr>
        <p:blipFill rotWithShape="1">
          <a:blip r:embed="rId3">
            <a:alphaModFix/>
          </a:blip>
          <a:srcRect/>
          <a:stretch/>
        </p:blipFill>
        <p:spPr>
          <a:xfrm>
            <a:off x="3714750" y="2699544"/>
            <a:ext cx="4762500" cy="260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Fission Reaction</a:t>
            </a:r>
            <a:endParaRPr/>
          </a:p>
        </p:txBody>
      </p:sp>
      <p:pic>
        <p:nvPicPr>
          <p:cNvPr id="108" name="Google Shape;108;p16" descr="A diagram of a generation&#10;&#10;Description automatically generated"/>
          <p:cNvPicPr preferRelativeResize="0">
            <a:picLocks noGrp="1"/>
          </p:cNvPicPr>
          <p:nvPr>
            <p:ph type="body" idx="1"/>
          </p:nvPr>
        </p:nvPicPr>
        <p:blipFill rotWithShape="1">
          <a:blip r:embed="rId3">
            <a:alphaModFix/>
          </a:blip>
          <a:srcRect/>
          <a:stretch/>
        </p:blipFill>
        <p:spPr>
          <a:xfrm>
            <a:off x="3811301" y="1690688"/>
            <a:ext cx="7004166" cy="4802187"/>
          </a:xfrm>
          <a:prstGeom prst="rect">
            <a:avLst/>
          </a:prstGeom>
          <a:noFill/>
          <a:ln>
            <a:noFill/>
          </a:ln>
        </p:spPr>
      </p:pic>
      <p:sp>
        <p:nvSpPr>
          <p:cNvPr id="5" name="TextBox 4">
            <a:extLst>
              <a:ext uri="{FF2B5EF4-FFF2-40B4-BE49-F238E27FC236}">
                <a16:creationId xmlns:a16="http://schemas.microsoft.com/office/drawing/2014/main" id="{2209D84E-8D5F-ACF0-17F4-6BAC83B4F387}"/>
              </a:ext>
            </a:extLst>
          </p:cNvPr>
          <p:cNvSpPr txBox="1"/>
          <p:nvPr/>
        </p:nvSpPr>
        <p:spPr>
          <a:xfrm>
            <a:off x="3049859" y="3244334"/>
            <a:ext cx="6099716" cy="369332"/>
          </a:xfrm>
          <a:prstGeom prst="rect">
            <a:avLst/>
          </a:prstGeom>
          <a:noFill/>
        </p:spPr>
        <p:txBody>
          <a:bodyPr wrap="square">
            <a:spAutoFit/>
          </a:bodyPr>
          <a:lstStyle/>
          <a:p>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First Reactor – Fermi- December 2, 1942</a:t>
            </a:r>
            <a:endParaRPr/>
          </a:p>
        </p:txBody>
      </p:sp>
      <p:pic>
        <p:nvPicPr>
          <p:cNvPr id="114" name="Google Shape;114;p17"/>
          <p:cNvPicPr preferRelativeResize="0">
            <a:picLocks noGrp="1"/>
          </p:cNvPicPr>
          <p:nvPr>
            <p:ph type="body" idx="1"/>
          </p:nvPr>
        </p:nvPicPr>
        <p:blipFill rotWithShape="1">
          <a:blip r:embed="rId3">
            <a:alphaModFix/>
          </a:blip>
          <a:srcRect/>
          <a:stretch/>
        </p:blipFill>
        <p:spPr>
          <a:xfrm>
            <a:off x="2856671" y="1825625"/>
            <a:ext cx="6478658"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Nautiluscore.jpg"/>
          <p:cNvPicPr preferRelativeResize="0"/>
          <p:nvPr/>
        </p:nvPicPr>
        <p:blipFill rotWithShape="1">
          <a:blip r:embed="rId3">
            <a:alphaModFix/>
          </a:blip>
          <a:srcRect/>
          <a:stretch/>
        </p:blipFill>
        <p:spPr>
          <a:xfrm>
            <a:off x="2530646" y="1010736"/>
            <a:ext cx="7114963" cy="5529765"/>
          </a:xfrm>
          <a:prstGeom prst="rect">
            <a:avLst/>
          </a:prstGeom>
          <a:noFill/>
          <a:ln>
            <a:noFill/>
          </a:ln>
        </p:spPr>
      </p:pic>
      <p:sp>
        <p:nvSpPr>
          <p:cNvPr id="120" name="Google Shape;120;p18"/>
          <p:cNvSpPr txBox="1"/>
          <p:nvPr/>
        </p:nvSpPr>
        <p:spPr>
          <a:xfrm>
            <a:off x="2918104" y="253997"/>
            <a:ext cx="63400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Nautilus Launch 15 January 1955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20"/>
          <p:cNvGrpSpPr/>
          <p:nvPr/>
        </p:nvGrpSpPr>
        <p:grpSpPr>
          <a:xfrm>
            <a:off x="-10176" y="5338644"/>
            <a:ext cx="12202176" cy="1519355"/>
            <a:chOff x="-10176" y="5338644"/>
            <a:chExt cx="12202176" cy="1519355"/>
          </a:xfrm>
        </p:grpSpPr>
        <p:sp>
          <p:nvSpPr>
            <p:cNvPr id="132" name="Google Shape;132;p20"/>
            <p:cNvSpPr/>
            <p:nvPr/>
          </p:nvSpPr>
          <p:spPr>
            <a:xfrm rot="-5400000" flipH="1">
              <a:off x="5331238" y="-2767"/>
              <a:ext cx="1519350" cy="12202174"/>
            </a:xfrm>
            <a:prstGeom prst="rect">
              <a:avLst/>
            </a:prstGeom>
            <a:gradFill>
              <a:gsLst>
                <a:gs pos="0">
                  <a:schemeClr val="accent5"/>
                </a:gs>
                <a:gs pos="100000">
                  <a:schemeClr val="accent2"/>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20"/>
            <p:cNvSpPr/>
            <p:nvPr/>
          </p:nvSpPr>
          <p:spPr>
            <a:xfrm rot="-5400000" flipH="1">
              <a:off x="8906919" y="3566802"/>
              <a:ext cx="1507122" cy="5063040"/>
            </a:xfrm>
            <a:prstGeom prst="rect">
              <a:avLst/>
            </a:prstGeom>
            <a:gradFill>
              <a:gsLst>
                <a:gs pos="0">
                  <a:srgbClr val="9CC2E5">
                    <a:alpha val="0"/>
                  </a:srgbClr>
                </a:gs>
                <a:gs pos="59000">
                  <a:srgbClr val="9CC2E5">
                    <a:alpha val="0"/>
                  </a:srgbClr>
                </a:gs>
                <a:gs pos="100000">
                  <a:srgbClr val="9CC2E5"/>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0"/>
            <p:cNvSpPr/>
            <p:nvPr/>
          </p:nvSpPr>
          <p:spPr>
            <a:xfrm rot="5400000" flipH="1">
              <a:off x="3921534" y="1406934"/>
              <a:ext cx="1519355" cy="9382775"/>
            </a:xfrm>
            <a:prstGeom prst="rect">
              <a:avLst/>
            </a:prstGeom>
            <a:gradFill>
              <a:gsLst>
                <a:gs pos="0">
                  <a:srgbClr val="9CC2E5">
                    <a:alpha val="0"/>
                  </a:srgbClr>
                </a:gs>
                <a:gs pos="29000">
                  <a:srgbClr val="9CC2E5">
                    <a:alpha val="0"/>
                  </a:srgbClr>
                </a:gs>
                <a:gs pos="100000">
                  <a:srgbClr val="2E75B5"/>
                </a:gs>
              </a:gsLst>
              <a:lin ang="9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5" name="Google Shape;135;p20"/>
          <p:cNvSpPr txBox="1">
            <a:spLocks noGrp="1"/>
          </p:cNvSpPr>
          <p:nvPr>
            <p:ph type="title"/>
          </p:nvPr>
        </p:nvSpPr>
        <p:spPr>
          <a:xfrm>
            <a:off x="838200" y="5595614"/>
            <a:ext cx="6850488" cy="913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sz="3200">
                <a:solidFill>
                  <a:srgbClr val="FFFFFF"/>
                </a:solidFill>
              </a:rPr>
              <a:t>Pressurized water reactor</a:t>
            </a:r>
            <a:endParaRPr/>
          </a:p>
        </p:txBody>
      </p:sp>
      <p:pic>
        <p:nvPicPr>
          <p:cNvPr id="136" name="Google Shape;136;p20" descr="Diagram of a power plant&#10;&#10;Description automatically generated"/>
          <p:cNvPicPr preferRelativeResize="0"/>
          <p:nvPr/>
        </p:nvPicPr>
        <p:blipFill rotWithShape="1">
          <a:blip r:embed="rId3">
            <a:alphaModFix/>
          </a:blip>
          <a:srcRect l="572" r="34685"/>
          <a:stretch/>
        </p:blipFill>
        <p:spPr>
          <a:xfrm>
            <a:off x="1764422" y="-1"/>
            <a:ext cx="6787757" cy="5247207"/>
          </a:xfrm>
          <a:prstGeom prst="rect">
            <a:avLst/>
          </a:prstGeom>
          <a:noFill/>
          <a:ln>
            <a:noFill/>
          </a:ln>
        </p:spPr>
      </p:pic>
      <p:pic>
        <p:nvPicPr>
          <p:cNvPr id="137" name="Google Shape;137;p20" descr="A white surface with black dots&#10;&#10;Description automatically generated"/>
          <p:cNvPicPr preferRelativeResize="0">
            <a:picLocks noGrp="1"/>
          </p:cNvPicPr>
          <p:nvPr>
            <p:ph type="body" idx="1"/>
          </p:nvPr>
        </p:nvPicPr>
        <p:blipFill rotWithShape="1">
          <a:blip r:embed="rId4">
            <a:alphaModFix/>
          </a:blip>
          <a:srcRect l="13203" r="5000"/>
          <a:stretch/>
        </p:blipFill>
        <p:spPr>
          <a:xfrm>
            <a:off x="12687299" y="2206610"/>
            <a:ext cx="961153" cy="3668404"/>
          </a:xfrm>
          <a:prstGeom prst="rect">
            <a:avLst/>
          </a:prstGeom>
          <a:noFill/>
          <a:ln>
            <a:noFill/>
          </a:ln>
        </p:spPr>
      </p:pic>
      <p:sp>
        <p:nvSpPr>
          <p:cNvPr id="138" name="Google Shape;138;p20"/>
          <p:cNvSpPr txBox="1"/>
          <p:nvPr/>
        </p:nvSpPr>
        <p:spPr>
          <a:xfrm>
            <a:off x="4521680" y="2089140"/>
            <a:ext cx="6159019" cy="723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20"/>
          <p:cNvSpPr txBox="1"/>
          <p:nvPr/>
        </p:nvSpPr>
        <p:spPr>
          <a:xfrm>
            <a:off x="3527932" y="4344649"/>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BY-SA-NC</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ctrTitle"/>
          </p:nvPr>
        </p:nvSpPr>
        <p:spPr>
          <a:xfrm>
            <a:off x="2209800" y="206132"/>
            <a:ext cx="7772400" cy="33943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The Three Major Accidents</a:t>
            </a:r>
            <a:br>
              <a:rPr lang="en-US"/>
            </a:br>
            <a:endParaRPr/>
          </a:p>
        </p:txBody>
      </p:sp>
      <p:sp>
        <p:nvSpPr>
          <p:cNvPr id="151" name="Google Shape;151;p22"/>
          <p:cNvSpPr txBox="1">
            <a:spLocks noGrp="1"/>
          </p:cNvSpPr>
          <p:nvPr>
            <p:ph type="subTitle" idx="1"/>
          </p:nvPr>
        </p:nvSpPr>
        <p:spPr>
          <a:xfrm>
            <a:off x="2033913" y="2703081"/>
            <a:ext cx="7401013" cy="473435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en-US" b="1" u="sng"/>
              <a:t>Three Mile Island</a:t>
            </a:r>
            <a:r>
              <a:rPr lang="en-US"/>
              <a:t> - March 28, 1979</a:t>
            </a:r>
            <a:endParaRPr/>
          </a:p>
          <a:p>
            <a:pPr marL="0" lvl="0" indent="0" algn="ctr" rtl="0">
              <a:lnSpc>
                <a:spcPct val="90000"/>
              </a:lnSpc>
              <a:spcBef>
                <a:spcPts val="1000"/>
              </a:spcBef>
              <a:spcAft>
                <a:spcPts val="0"/>
              </a:spcAft>
              <a:buClr>
                <a:schemeClr val="dk1"/>
              </a:buClr>
              <a:buSzPts val="2400"/>
              <a:buNone/>
            </a:pPr>
            <a:r>
              <a:rPr lang="en-US"/>
              <a:t>Came close to having a hydrogen explosion</a:t>
            </a:r>
            <a:endParaRPr/>
          </a:p>
          <a:p>
            <a:pPr marL="0" lvl="0" indent="0" algn="ctr" rtl="0">
              <a:lnSpc>
                <a:spcPct val="90000"/>
              </a:lnSpc>
              <a:spcBef>
                <a:spcPts val="1000"/>
              </a:spcBef>
              <a:spcAft>
                <a:spcPts val="0"/>
              </a:spcAft>
              <a:buClr>
                <a:schemeClr val="dk1"/>
              </a:buClr>
              <a:buSzPts val="2400"/>
              <a:buNone/>
            </a:pPr>
            <a:r>
              <a:rPr lang="en-US" b="1" u="sng"/>
              <a:t>Chernobyl</a:t>
            </a:r>
            <a:r>
              <a:rPr lang="en-US"/>
              <a:t> - April 26, 1986</a:t>
            </a:r>
            <a:endParaRPr/>
          </a:p>
          <a:p>
            <a:pPr marL="0" lvl="0" indent="0" algn="ctr" rtl="0">
              <a:lnSpc>
                <a:spcPct val="90000"/>
              </a:lnSpc>
              <a:spcBef>
                <a:spcPts val="1000"/>
              </a:spcBef>
              <a:spcAft>
                <a:spcPts val="0"/>
              </a:spcAft>
              <a:buClr>
                <a:schemeClr val="dk1"/>
              </a:buClr>
              <a:buSzPts val="2400"/>
              <a:buNone/>
            </a:pPr>
            <a:r>
              <a:rPr lang="en-US"/>
              <a:t>Steam explosion and hydrogen explosion</a:t>
            </a:r>
            <a:endParaRPr/>
          </a:p>
          <a:p>
            <a:pPr marL="0" lvl="0" indent="0" algn="ctr" rtl="0">
              <a:lnSpc>
                <a:spcPct val="90000"/>
              </a:lnSpc>
              <a:spcBef>
                <a:spcPts val="1000"/>
              </a:spcBef>
              <a:spcAft>
                <a:spcPts val="0"/>
              </a:spcAft>
              <a:buClr>
                <a:schemeClr val="dk1"/>
              </a:buClr>
              <a:buSzPts val="2400"/>
              <a:buNone/>
            </a:pPr>
            <a:r>
              <a:rPr lang="en-US" b="1" u="sng"/>
              <a:t>Fukushima</a:t>
            </a:r>
            <a:r>
              <a:rPr lang="en-US"/>
              <a:t> - March 11, 2011</a:t>
            </a:r>
            <a:endParaRPr/>
          </a:p>
          <a:p>
            <a:pPr marL="0" lvl="0" indent="0" algn="ctr" rtl="0">
              <a:lnSpc>
                <a:spcPct val="90000"/>
              </a:lnSpc>
              <a:spcBef>
                <a:spcPts val="1000"/>
              </a:spcBef>
              <a:spcAft>
                <a:spcPts val="0"/>
              </a:spcAft>
              <a:buClr>
                <a:schemeClr val="dk1"/>
              </a:buClr>
              <a:buSzPts val="2400"/>
              <a:buNone/>
            </a:pPr>
            <a:r>
              <a:rPr lang="en-US"/>
              <a:t>Multiple hydrogen explosions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268224"/>
            <a:ext cx="10972800" cy="670560"/>
          </a:xfrm>
          <a:prstGeom prst="rect">
            <a:avLst/>
          </a:prstGeom>
          <a:noFill/>
          <a:ln/>
        </p:spPr>
        <p:txBody>
          <a:bodyPr wrap="square" rtlCol="0" anchor="ctr"/>
          <a:lstStyle/>
          <a:p>
            <a:r>
              <a:rPr lang="en-US" sz="3733" b="1">
                <a:solidFill>
                  <a:srgbClr val="FFFFFF"/>
                </a:solidFill>
                <a:latin typeface="Calibri" pitchFamily="34" charset="0"/>
                <a:ea typeface="Calibri" pitchFamily="34" charset="-122"/>
                <a:cs typeface="Calibri" pitchFamily="34" charset="-120"/>
              </a:rPr>
              <a:t>Global Nuclear Reactor Startups, 1960–2000</a:t>
            </a:r>
            <a:endParaRPr lang="en-US" sz="3733"/>
          </a:p>
        </p:txBody>
      </p:sp>
      <p:sp>
        <p:nvSpPr>
          <p:cNvPr id="3" name="Text 1"/>
          <p:cNvSpPr/>
          <p:nvPr/>
        </p:nvSpPr>
        <p:spPr>
          <a:xfrm>
            <a:off x="609600" y="950976"/>
            <a:ext cx="10972800" cy="365760"/>
          </a:xfrm>
          <a:prstGeom prst="rect">
            <a:avLst/>
          </a:prstGeom>
          <a:noFill/>
          <a:ln/>
        </p:spPr>
        <p:txBody>
          <a:bodyPr wrap="square" rtlCol="0" anchor="ctr"/>
          <a:lstStyle/>
          <a:p>
            <a:r>
              <a:rPr lang="en-US" sz="1733">
                <a:solidFill>
                  <a:srgbClr val="CADCFC"/>
                </a:solidFill>
                <a:latin typeface="Calibri" pitchFamily="34" charset="0"/>
                <a:ea typeface="Calibri" pitchFamily="34" charset="-122"/>
                <a:cs typeface="Calibri" pitchFamily="34" charset="-120"/>
              </a:rPr>
              <a:t>Reactors connected to the electrical grid, worldwide — IAEA PRIS data</a:t>
            </a:r>
            <a:endParaRPr lang="en-US" sz="1733"/>
          </a:p>
        </p:txBody>
      </p:sp>
      <p:graphicFrame>
        <p:nvGraphicFramePr>
          <p:cNvPr id="4" name="Chart 0"/>
          <p:cNvGraphicFramePr/>
          <p:nvPr/>
        </p:nvGraphicFramePr>
        <p:xfrm>
          <a:off x="487680" y="1402080"/>
          <a:ext cx="11216640" cy="4632960"/>
        </p:xfrm>
        <a:graphic>
          <a:graphicData uri="http://schemas.openxmlformats.org/drawingml/2006/chart">
            <c:chart xmlns:c="http://schemas.openxmlformats.org/drawingml/2006/chart" xmlns:r="http://schemas.openxmlformats.org/officeDocument/2006/relationships" r:id="rId3"/>
          </a:graphicData>
        </a:graphic>
      </p:graphicFrame>
      <p:sp>
        <p:nvSpPr>
          <p:cNvPr id="5" name="Shape 2"/>
          <p:cNvSpPr/>
          <p:nvPr/>
        </p:nvSpPr>
        <p:spPr>
          <a:xfrm>
            <a:off x="609600" y="6193536"/>
            <a:ext cx="146304" cy="146304"/>
          </a:xfrm>
          <a:prstGeom prst="rect">
            <a:avLst/>
          </a:prstGeom>
          <a:solidFill>
            <a:srgbClr val="378ADD"/>
          </a:solidFill>
          <a:ln w="12700">
            <a:solidFill>
              <a:srgbClr val="378ADD"/>
            </a:solidFill>
            <a:prstDash val="solid"/>
          </a:ln>
        </p:spPr>
      </p:sp>
      <p:sp>
        <p:nvSpPr>
          <p:cNvPr id="6" name="Text 3"/>
          <p:cNvSpPr/>
          <p:nvPr/>
        </p:nvSpPr>
        <p:spPr>
          <a:xfrm>
            <a:off x="804672" y="6144768"/>
            <a:ext cx="2804160" cy="243840"/>
          </a:xfrm>
          <a:prstGeom prst="rect">
            <a:avLst/>
          </a:prstGeom>
          <a:noFill/>
          <a:ln/>
        </p:spPr>
        <p:txBody>
          <a:bodyPr wrap="square" rtlCol="0" anchor="ctr"/>
          <a:lstStyle/>
          <a:p>
            <a:r>
              <a:rPr lang="en-US" sz="1200">
                <a:solidFill>
                  <a:srgbClr val="CADCFC"/>
                </a:solidFill>
                <a:latin typeface="Calibri" pitchFamily="34" charset="0"/>
                <a:ea typeface="Calibri" pitchFamily="34" charset="-122"/>
                <a:cs typeface="Calibri" pitchFamily="34" charset="-120"/>
              </a:rPr>
              <a:t>1960s — Early commercial era</a:t>
            </a:r>
            <a:endParaRPr lang="en-US" sz="1200"/>
          </a:p>
        </p:txBody>
      </p:sp>
      <p:sp>
        <p:nvSpPr>
          <p:cNvPr id="7" name="Shape 4"/>
          <p:cNvSpPr/>
          <p:nvPr/>
        </p:nvSpPr>
        <p:spPr>
          <a:xfrm>
            <a:off x="3657600" y="6193536"/>
            <a:ext cx="146304" cy="146304"/>
          </a:xfrm>
          <a:prstGeom prst="rect">
            <a:avLst/>
          </a:prstGeom>
          <a:solidFill>
            <a:srgbClr val="1D9E75"/>
          </a:solidFill>
          <a:ln w="12700">
            <a:solidFill>
              <a:srgbClr val="1D9E75"/>
            </a:solidFill>
            <a:prstDash val="solid"/>
          </a:ln>
        </p:spPr>
      </p:sp>
      <p:sp>
        <p:nvSpPr>
          <p:cNvPr id="8" name="Text 5"/>
          <p:cNvSpPr/>
          <p:nvPr/>
        </p:nvSpPr>
        <p:spPr>
          <a:xfrm>
            <a:off x="3852672" y="6144768"/>
            <a:ext cx="2804160" cy="243840"/>
          </a:xfrm>
          <a:prstGeom prst="rect">
            <a:avLst/>
          </a:prstGeom>
          <a:noFill/>
          <a:ln/>
        </p:spPr>
        <p:txBody>
          <a:bodyPr wrap="square" rtlCol="0" anchor="ctr"/>
          <a:lstStyle/>
          <a:p>
            <a:r>
              <a:rPr lang="en-US" sz="1200">
                <a:solidFill>
                  <a:srgbClr val="CADCFC"/>
                </a:solidFill>
                <a:latin typeface="Calibri" pitchFamily="34" charset="0"/>
                <a:ea typeface="Calibri" pitchFamily="34" charset="-122"/>
                <a:cs typeface="Calibri" pitchFamily="34" charset="-120"/>
              </a:rPr>
              <a:t>1970s — Rapid expansion (oil crisis orders)</a:t>
            </a:r>
            <a:endParaRPr lang="en-US" sz="1200"/>
          </a:p>
        </p:txBody>
      </p:sp>
      <p:sp>
        <p:nvSpPr>
          <p:cNvPr id="9" name="Shape 6"/>
          <p:cNvSpPr/>
          <p:nvPr/>
        </p:nvSpPr>
        <p:spPr>
          <a:xfrm>
            <a:off x="6949440" y="6193536"/>
            <a:ext cx="146304" cy="146304"/>
          </a:xfrm>
          <a:prstGeom prst="rect">
            <a:avLst/>
          </a:prstGeom>
          <a:solidFill>
            <a:srgbClr val="D85A30"/>
          </a:solidFill>
          <a:ln w="12700">
            <a:solidFill>
              <a:srgbClr val="D85A30"/>
            </a:solidFill>
            <a:prstDash val="solid"/>
          </a:ln>
        </p:spPr>
      </p:sp>
      <p:sp>
        <p:nvSpPr>
          <p:cNvPr id="10" name="Text 7"/>
          <p:cNvSpPr/>
          <p:nvPr/>
        </p:nvSpPr>
        <p:spPr>
          <a:xfrm>
            <a:off x="7144512" y="6144768"/>
            <a:ext cx="2804160" cy="243840"/>
          </a:xfrm>
          <a:prstGeom prst="rect">
            <a:avLst/>
          </a:prstGeom>
          <a:noFill/>
          <a:ln/>
        </p:spPr>
        <p:txBody>
          <a:bodyPr wrap="square" rtlCol="0" anchor="ctr"/>
          <a:lstStyle/>
          <a:p>
            <a:r>
              <a:rPr lang="en-US" sz="1200">
                <a:solidFill>
                  <a:srgbClr val="CADCFC"/>
                </a:solidFill>
                <a:latin typeface="Calibri" pitchFamily="34" charset="0"/>
                <a:ea typeface="Calibri" pitchFamily="34" charset="-122"/>
                <a:cs typeface="Calibri" pitchFamily="34" charset="-120"/>
              </a:rPr>
              <a:t>1980s — Peak decade (33/yr in 1984–85)</a:t>
            </a:r>
            <a:endParaRPr lang="en-US" sz="1200"/>
          </a:p>
        </p:txBody>
      </p:sp>
      <p:sp>
        <p:nvSpPr>
          <p:cNvPr id="11" name="Shape 8"/>
          <p:cNvSpPr/>
          <p:nvPr/>
        </p:nvSpPr>
        <p:spPr>
          <a:xfrm>
            <a:off x="9875520" y="6193536"/>
            <a:ext cx="146304" cy="146304"/>
          </a:xfrm>
          <a:prstGeom prst="rect">
            <a:avLst/>
          </a:prstGeom>
          <a:solidFill>
            <a:srgbClr val="888780"/>
          </a:solidFill>
          <a:ln w="12700">
            <a:solidFill>
              <a:srgbClr val="888780"/>
            </a:solidFill>
            <a:prstDash val="solid"/>
          </a:ln>
        </p:spPr>
      </p:sp>
      <p:sp>
        <p:nvSpPr>
          <p:cNvPr id="12" name="Text 9"/>
          <p:cNvSpPr/>
          <p:nvPr/>
        </p:nvSpPr>
        <p:spPr>
          <a:xfrm>
            <a:off x="10070592" y="6144768"/>
            <a:ext cx="2804160" cy="243840"/>
          </a:xfrm>
          <a:prstGeom prst="rect">
            <a:avLst/>
          </a:prstGeom>
          <a:noFill/>
          <a:ln/>
        </p:spPr>
        <p:txBody>
          <a:bodyPr wrap="square" rtlCol="0" anchor="ctr"/>
          <a:lstStyle/>
          <a:p>
            <a:r>
              <a:rPr lang="en-US" sz="1200">
                <a:solidFill>
                  <a:srgbClr val="CADCFC"/>
                </a:solidFill>
                <a:latin typeface="Calibri" pitchFamily="34" charset="0"/>
                <a:ea typeface="Calibri" pitchFamily="34" charset="-122"/>
                <a:cs typeface="Calibri" pitchFamily="34" charset="-120"/>
              </a:rPr>
              <a:t>1990s — Post-Chernobyl decline</a:t>
            </a:r>
            <a:endParaRPr lang="en-US" sz="1200"/>
          </a:p>
        </p:txBody>
      </p:sp>
      <p:sp>
        <p:nvSpPr>
          <p:cNvPr id="13" name="Text 10"/>
          <p:cNvSpPr/>
          <p:nvPr/>
        </p:nvSpPr>
        <p:spPr>
          <a:xfrm>
            <a:off x="609600" y="6522720"/>
            <a:ext cx="10972800" cy="243840"/>
          </a:xfrm>
          <a:prstGeom prst="rect">
            <a:avLst/>
          </a:prstGeom>
          <a:noFill/>
          <a:ln/>
        </p:spPr>
        <p:txBody>
          <a:bodyPr wrap="square" rtlCol="0" anchor="ctr"/>
          <a:lstStyle/>
          <a:p>
            <a:r>
              <a:rPr lang="en-US" sz="1200">
                <a:solidFill>
                  <a:srgbClr val="6677AA"/>
                </a:solidFill>
                <a:latin typeface="Calibri" pitchFamily="34" charset="0"/>
                <a:ea typeface="Calibri" pitchFamily="34" charset="-122"/>
                <a:cs typeface="Calibri" pitchFamily="34" charset="-120"/>
              </a:rPr>
              <a:t>Source: IAEA Power Reactor Information System (PRIS)</a:t>
            </a:r>
            <a:endParaRPr lang="en-US" sz="1200"/>
          </a:p>
        </p:txBody>
      </p:sp>
    </p:spTree>
    <p:extLst>
      <p:ext uri="{BB962C8B-B14F-4D97-AF65-F5344CB8AC3E}">
        <p14:creationId xmlns:p14="http://schemas.microsoft.com/office/powerpoint/2010/main" val="262720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1099</Words>
  <Application>Microsoft Macintosh PowerPoint</Application>
  <PresentationFormat>Widescreen</PresentationFormat>
  <Paragraphs>113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The Future of Nuclear </vt:lpstr>
      <vt:lpstr>Nuclear History – Radioactivity Discovered</vt:lpstr>
      <vt:lpstr>Fission Reaction</vt:lpstr>
      <vt:lpstr>Fission Reaction</vt:lpstr>
      <vt:lpstr>First Reactor – Fermi- December 2, 1942</vt:lpstr>
      <vt:lpstr>PowerPoint Presentation</vt:lpstr>
      <vt:lpstr>Pressurized water reactor</vt:lpstr>
      <vt:lpstr>The Three Major Accidents </vt:lpstr>
      <vt:lpstr>PowerPoint Presentation</vt:lpstr>
      <vt:lpstr>      Following Reactor Construction Hiatus 1986 – 2000  Generation IV International Forum Established - January 2000 </vt:lpstr>
      <vt:lpstr>Generation IV International Forum - History</vt:lpstr>
      <vt:lpstr>Generation IV Nuclear Reactors International Initiative - Guidelines - 2001</vt:lpstr>
      <vt:lpstr>                       Current Status </vt:lpstr>
      <vt:lpstr>Recent Developments - February 2026</vt:lpstr>
      <vt:lpstr>New Initiatives</vt:lpstr>
      <vt:lpstr>Greenhouse Gas Emissions</vt:lpstr>
      <vt:lpstr>World Reactor Production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Future of Nuclear </dc:title>
  <dc:creator>Edward Friedman</dc:creator>
  <cp:lastModifiedBy>Edward Friedman</cp:lastModifiedBy>
  <cp:revision>2</cp:revision>
  <dcterms:created xsi:type="dcterms:W3CDTF">2026-04-06T15:19:51Z</dcterms:created>
  <dcterms:modified xsi:type="dcterms:W3CDTF">2026-04-06T15:57:22Z</dcterms:modified>
</cp:coreProperties>
</file>